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0" r:id="rId4"/>
  </p:sldMasterIdLst>
  <p:notesMasterIdLst>
    <p:notesMasterId r:id="rId31"/>
  </p:notesMasterIdLst>
  <p:handoutMasterIdLst>
    <p:handoutMasterId r:id="rId32"/>
  </p:handoutMasterIdLst>
  <p:sldIdLst>
    <p:sldId id="693" r:id="rId5"/>
    <p:sldId id="260" r:id="rId6"/>
    <p:sldId id="2400" r:id="rId7"/>
    <p:sldId id="2397" r:id="rId8"/>
    <p:sldId id="2398" r:id="rId9"/>
    <p:sldId id="2399" r:id="rId10"/>
    <p:sldId id="2396" r:id="rId11"/>
    <p:sldId id="2403" r:id="rId12"/>
    <p:sldId id="2401" r:id="rId13"/>
    <p:sldId id="2404" r:id="rId14"/>
    <p:sldId id="2402" r:id="rId15"/>
    <p:sldId id="2407" r:id="rId16"/>
    <p:sldId id="2405" r:id="rId17"/>
    <p:sldId id="2406" r:id="rId18"/>
    <p:sldId id="2408" r:id="rId19"/>
    <p:sldId id="2409" r:id="rId20"/>
    <p:sldId id="2410" r:id="rId21"/>
    <p:sldId id="2411" r:id="rId22"/>
    <p:sldId id="2413" r:id="rId23"/>
    <p:sldId id="2412" r:id="rId24"/>
    <p:sldId id="2414" r:id="rId25"/>
    <p:sldId id="2415" r:id="rId26"/>
    <p:sldId id="2416" r:id="rId27"/>
    <p:sldId id="2417" r:id="rId28"/>
    <p:sldId id="2418" r:id="rId29"/>
    <p:sldId id="455" r:id="rId30"/>
  </p:sldIdLst>
  <p:sldSz cx="12188825" cy="6858000"/>
  <p:notesSz cx="7315200" cy="9601200"/>
  <p:defaultTextStyle>
    <a:defPPr>
      <a:defRPr lang="en-US"/>
    </a:defPPr>
    <a:lvl1pPr algn="l" rtl="0" fontAlgn="base">
      <a:spcBef>
        <a:spcPct val="0"/>
      </a:spcBef>
      <a:spcAft>
        <a:spcPct val="0"/>
      </a:spcAft>
      <a:defRPr sz="4799" kern="1200">
        <a:solidFill>
          <a:schemeClr val="tx1"/>
        </a:solidFill>
        <a:latin typeface="Arial" charset="0"/>
        <a:ea typeface="+mn-ea"/>
        <a:cs typeface="+mn-cs"/>
      </a:defRPr>
    </a:lvl1pPr>
    <a:lvl2pPr marL="609493" algn="l" rtl="0" fontAlgn="base">
      <a:spcBef>
        <a:spcPct val="0"/>
      </a:spcBef>
      <a:spcAft>
        <a:spcPct val="0"/>
      </a:spcAft>
      <a:defRPr sz="4799" kern="1200">
        <a:solidFill>
          <a:schemeClr val="tx1"/>
        </a:solidFill>
        <a:latin typeface="Arial" charset="0"/>
        <a:ea typeface="+mn-ea"/>
        <a:cs typeface="+mn-cs"/>
      </a:defRPr>
    </a:lvl2pPr>
    <a:lvl3pPr marL="1218987" algn="l" rtl="0" fontAlgn="base">
      <a:spcBef>
        <a:spcPct val="0"/>
      </a:spcBef>
      <a:spcAft>
        <a:spcPct val="0"/>
      </a:spcAft>
      <a:defRPr sz="4799" kern="1200">
        <a:solidFill>
          <a:schemeClr val="tx1"/>
        </a:solidFill>
        <a:latin typeface="Arial" charset="0"/>
        <a:ea typeface="+mn-ea"/>
        <a:cs typeface="+mn-cs"/>
      </a:defRPr>
    </a:lvl3pPr>
    <a:lvl4pPr marL="1828480" algn="l" rtl="0" fontAlgn="base">
      <a:spcBef>
        <a:spcPct val="0"/>
      </a:spcBef>
      <a:spcAft>
        <a:spcPct val="0"/>
      </a:spcAft>
      <a:defRPr sz="4799" kern="1200">
        <a:solidFill>
          <a:schemeClr val="tx1"/>
        </a:solidFill>
        <a:latin typeface="Arial" charset="0"/>
        <a:ea typeface="+mn-ea"/>
        <a:cs typeface="+mn-cs"/>
      </a:defRPr>
    </a:lvl4pPr>
    <a:lvl5pPr marL="2437973" algn="l" rtl="0" fontAlgn="base">
      <a:spcBef>
        <a:spcPct val="0"/>
      </a:spcBef>
      <a:spcAft>
        <a:spcPct val="0"/>
      </a:spcAft>
      <a:defRPr sz="4799" kern="1200">
        <a:solidFill>
          <a:schemeClr val="tx1"/>
        </a:solidFill>
        <a:latin typeface="Arial" charset="0"/>
        <a:ea typeface="+mn-ea"/>
        <a:cs typeface="+mn-cs"/>
      </a:defRPr>
    </a:lvl5pPr>
    <a:lvl6pPr marL="3047467" algn="l" defTabSz="1218987" rtl="0" eaLnBrk="1" latinLnBrk="0" hangingPunct="1">
      <a:defRPr sz="4799" kern="1200">
        <a:solidFill>
          <a:schemeClr val="tx1"/>
        </a:solidFill>
        <a:latin typeface="Arial" charset="0"/>
        <a:ea typeface="+mn-ea"/>
        <a:cs typeface="+mn-cs"/>
      </a:defRPr>
    </a:lvl6pPr>
    <a:lvl7pPr marL="3656960" algn="l" defTabSz="1218987" rtl="0" eaLnBrk="1" latinLnBrk="0" hangingPunct="1">
      <a:defRPr sz="4799" kern="1200">
        <a:solidFill>
          <a:schemeClr val="tx1"/>
        </a:solidFill>
        <a:latin typeface="Arial" charset="0"/>
        <a:ea typeface="+mn-ea"/>
        <a:cs typeface="+mn-cs"/>
      </a:defRPr>
    </a:lvl7pPr>
    <a:lvl8pPr marL="4266453" algn="l" defTabSz="1218987" rtl="0" eaLnBrk="1" latinLnBrk="0" hangingPunct="1">
      <a:defRPr sz="4799" kern="1200">
        <a:solidFill>
          <a:schemeClr val="tx1"/>
        </a:solidFill>
        <a:latin typeface="Arial" charset="0"/>
        <a:ea typeface="+mn-ea"/>
        <a:cs typeface="+mn-cs"/>
      </a:defRPr>
    </a:lvl8pPr>
    <a:lvl9pPr marL="4875947" algn="l" defTabSz="1218987" rtl="0" eaLnBrk="1" latinLnBrk="0" hangingPunct="1">
      <a:defRPr sz="4799"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3" pos="256" userDrawn="1">
          <p15:clr>
            <a:srgbClr val="A4A3A4"/>
          </p15:clr>
        </p15:guide>
        <p15:guide id="5" pos="3839" userDrawn="1">
          <p15:clr>
            <a:srgbClr val="A4A3A4"/>
          </p15:clr>
        </p15:guide>
        <p15:guide id="6" orient="horz" pos="216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meet Singh Sethi" initials="PSS" lastIdx="18" clrIdx="0">
    <p:extLst>
      <p:ext uri="{19B8F6BF-5375-455C-9EA6-DF929625EA0E}">
        <p15:presenceInfo xmlns:p15="http://schemas.microsoft.com/office/powerpoint/2012/main" userId="S::Parmeet.sethi@HCL.COM::131f176c-7f0d-4a49-b9bd-cfc1fab15b2f" providerId="AD"/>
      </p:ext>
    </p:extLst>
  </p:cmAuthor>
  <p:cmAuthor id="2" name="Abbhilasha Sharrma" initials="AS" lastIdx="2" clrIdx="1">
    <p:extLst>
      <p:ext uri="{19B8F6BF-5375-455C-9EA6-DF929625EA0E}">
        <p15:presenceInfo xmlns:p15="http://schemas.microsoft.com/office/powerpoint/2012/main" userId="S-1-5-21-333653013-2304839960-3876203932-1079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008572"/>
    <a:srgbClr val="0073FF"/>
    <a:srgbClr val="003566"/>
    <a:srgbClr val="5F9CBA"/>
    <a:srgbClr val="7F7F7F"/>
    <a:srgbClr val="000000"/>
    <a:srgbClr val="F2F7D6"/>
    <a:srgbClr val="FFC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89054" autoAdjust="0"/>
  </p:normalViewPr>
  <p:slideViewPr>
    <p:cSldViewPr snapToGrid="0">
      <p:cViewPr varScale="1">
        <p:scale>
          <a:sx n="72" d="100"/>
          <a:sy n="72" d="100"/>
        </p:scale>
        <p:origin x="636" y="66"/>
      </p:cViewPr>
      <p:guideLst>
        <p:guide pos="256"/>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4D164-75CF-45AD-A7F4-6BE328D90D67}"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96845203-BE7F-4ED4-B94E-62AEA9BA60F9}">
      <dgm:prSet phldrT="[Text]"/>
      <dgm:spPr>
        <a:xfrm>
          <a:off x="339183" y="194214"/>
          <a:ext cx="1065590" cy="487087"/>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Branch Review</a:t>
          </a:r>
        </a:p>
      </dgm:t>
    </dgm:pt>
    <dgm:pt modelId="{A53601B1-C39D-43CD-BE35-3407E13E0F34}" type="parTrans" cxnId="{694A9AE2-A2C0-4734-A0EA-7FD8ABAA0997}">
      <dgm:prSet/>
      <dgm:spPr/>
      <dgm:t>
        <a:bodyPr/>
        <a:lstStyle/>
        <a:p>
          <a:endParaRPr lang="en-US"/>
        </a:p>
      </dgm:t>
    </dgm:pt>
    <dgm:pt modelId="{6F34BB19-FFFF-416E-9181-D9E1593C0F57}" type="sibTrans" cxnId="{694A9AE2-A2C0-4734-A0EA-7FD8ABAA0997}">
      <dgm:prSet/>
      <dgm:spPr/>
      <dgm:t>
        <a:bodyPr/>
        <a:lstStyle/>
        <a:p>
          <a:endParaRPr lang="en-US"/>
        </a:p>
      </dgm:t>
    </dgm:pt>
    <dgm:pt modelId="{52FD4B4E-40B0-4114-9E5B-FE4B51BB922C}">
      <dgm:prSet phldrT="[Text]"/>
      <dgm:spPr>
        <a:xfrm>
          <a:off x="1780535" y="194214"/>
          <a:ext cx="1065590" cy="487087"/>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Manager Discussion</a:t>
          </a:r>
        </a:p>
      </dgm:t>
    </dgm:pt>
    <dgm:pt modelId="{385C685B-8BDF-411B-B1CC-278FD4EB24BB}" type="parTrans" cxnId="{F180D1C6-9DC7-49C1-9534-AAB19CC11EAE}">
      <dgm:prSet/>
      <dgm:spPr/>
      <dgm:t>
        <a:bodyPr/>
        <a:lstStyle/>
        <a:p>
          <a:endParaRPr lang="en-US"/>
        </a:p>
      </dgm:t>
    </dgm:pt>
    <dgm:pt modelId="{FEA7C737-15C2-4345-80D8-685A0A12D6BA}" type="sibTrans" cxnId="{F180D1C6-9DC7-49C1-9534-AAB19CC11EAE}">
      <dgm:prSet/>
      <dgm:spPr/>
      <dgm:t>
        <a:bodyPr/>
        <a:lstStyle/>
        <a:p>
          <a:endParaRPr lang="en-US"/>
        </a:p>
      </dgm:t>
    </dgm:pt>
    <dgm:pt modelId="{05DB23DF-9997-494D-BDCD-AE3496F9F210}">
      <dgm:prSet phldrT="[Text]"/>
      <dgm:spPr>
        <a:xfrm>
          <a:off x="3221886" y="194214"/>
          <a:ext cx="1065590" cy="487087"/>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My Action</a:t>
          </a:r>
        </a:p>
      </dgm:t>
    </dgm:pt>
    <dgm:pt modelId="{8FDE47D3-8351-4CEF-8B56-75B70083A28A}" type="parTrans" cxnId="{9BE5E77E-943B-4BA2-B6E4-F85B4056DC3B}">
      <dgm:prSet/>
      <dgm:spPr/>
      <dgm:t>
        <a:bodyPr/>
        <a:lstStyle/>
        <a:p>
          <a:endParaRPr lang="en-US"/>
        </a:p>
      </dgm:t>
    </dgm:pt>
    <dgm:pt modelId="{E6E349F1-9906-444E-BA2C-2C938467EA0D}" type="sibTrans" cxnId="{9BE5E77E-943B-4BA2-B6E4-F85B4056DC3B}">
      <dgm:prSet/>
      <dgm:spPr/>
      <dgm:t>
        <a:bodyPr/>
        <a:lstStyle/>
        <a:p>
          <a:endParaRPr lang="en-US"/>
        </a:p>
      </dgm:t>
    </dgm:pt>
    <dgm:pt modelId="{680A718A-7FAD-4372-9B0F-4DD276E7E287}">
      <dgm:prSet phldrT="[Text]"/>
      <dgm:spPr>
        <a:xfrm>
          <a:off x="4663238" y="194214"/>
          <a:ext cx="1065590" cy="487087"/>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en-US" dirty="0">
              <a:solidFill>
                <a:sysClr val="windowText" lastClr="000000">
                  <a:hueOff val="0"/>
                  <a:satOff val="0"/>
                  <a:lumOff val="0"/>
                  <a:alphaOff val="0"/>
                </a:sysClr>
              </a:solidFill>
              <a:latin typeface="Calibri" panose="020F0502020204030204"/>
              <a:ea typeface="+mn-ea"/>
              <a:cs typeface="+mn-cs"/>
            </a:rPr>
            <a:t>Final Review</a:t>
          </a:r>
        </a:p>
      </dgm:t>
    </dgm:pt>
    <dgm:pt modelId="{8BBD1C80-593B-46C0-BA36-069BAE78FD69}" type="parTrans" cxnId="{49C2F6EA-6EBF-4113-A2F3-8A398C872F98}">
      <dgm:prSet/>
      <dgm:spPr/>
      <dgm:t>
        <a:bodyPr/>
        <a:lstStyle/>
        <a:p>
          <a:endParaRPr lang="en-US"/>
        </a:p>
      </dgm:t>
    </dgm:pt>
    <dgm:pt modelId="{5B7ED9EB-ACF5-474D-BE96-37F72BED72B7}" type="sibTrans" cxnId="{49C2F6EA-6EBF-4113-A2F3-8A398C872F98}">
      <dgm:prSet/>
      <dgm:spPr/>
      <dgm:t>
        <a:bodyPr/>
        <a:lstStyle/>
        <a:p>
          <a:endParaRPr lang="en-US"/>
        </a:p>
      </dgm:t>
    </dgm:pt>
    <dgm:pt modelId="{E5E7766E-0745-4AB7-A46C-1CDE6771F84B}" type="pres">
      <dgm:prSet presAssocID="{6D84D164-75CF-45AD-A7F4-6BE328D90D67}" presName="Name0" presStyleCnt="0">
        <dgm:presLayoutVars>
          <dgm:dir/>
          <dgm:resizeHandles val="exact"/>
        </dgm:presLayoutVars>
      </dgm:prSet>
      <dgm:spPr/>
    </dgm:pt>
    <dgm:pt modelId="{40A30F48-FF53-4356-A595-2E5FF1BA51FA}" type="pres">
      <dgm:prSet presAssocID="{96845203-BE7F-4ED4-B94E-62AEA9BA60F9}" presName="composite" presStyleCnt="0"/>
      <dgm:spPr/>
    </dgm:pt>
    <dgm:pt modelId="{D0FB81B9-2930-4441-9774-8BE82DFB622C}" type="pres">
      <dgm:prSet presAssocID="{96845203-BE7F-4ED4-B94E-62AEA9BA60F9}" presName="bgChev" presStyleLbl="node1" presStyleIdx="0" presStyleCnt="4"/>
      <dgm:spPr>
        <a:xfrm>
          <a:off x="2681" y="72443"/>
          <a:ext cx="1261883" cy="487087"/>
        </a:xfrm>
        <a:prstGeom prst="chevron">
          <a:avLst>
            <a:gd name="adj" fmla="val 4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4F4B52E-CB93-4495-8038-F5A5BD57A63B}" type="pres">
      <dgm:prSet presAssocID="{96845203-BE7F-4ED4-B94E-62AEA9BA60F9}" presName="txNode" presStyleLbl="fgAcc1" presStyleIdx="0" presStyleCnt="4">
        <dgm:presLayoutVars>
          <dgm:bulletEnabled val="1"/>
        </dgm:presLayoutVars>
      </dgm:prSet>
      <dgm:spPr/>
    </dgm:pt>
    <dgm:pt modelId="{1E109592-B9E0-4C9C-AC1B-B22FD8F929C3}" type="pres">
      <dgm:prSet presAssocID="{6F34BB19-FFFF-416E-9181-D9E1593C0F57}" presName="compositeSpace" presStyleCnt="0"/>
      <dgm:spPr/>
    </dgm:pt>
    <dgm:pt modelId="{62C7CBBE-8437-44A1-8407-5EB4E587C2F3}" type="pres">
      <dgm:prSet presAssocID="{52FD4B4E-40B0-4114-9E5B-FE4B51BB922C}" presName="composite" presStyleCnt="0"/>
      <dgm:spPr/>
    </dgm:pt>
    <dgm:pt modelId="{25A7DE67-1B66-4EF0-BAF6-FA248D8679A3}" type="pres">
      <dgm:prSet presAssocID="{52FD4B4E-40B0-4114-9E5B-FE4B51BB922C}" presName="bgChev" presStyleLbl="node1" presStyleIdx="1" presStyleCnt="4"/>
      <dgm:spPr>
        <a:xfrm>
          <a:off x="1444032" y="72443"/>
          <a:ext cx="1261883" cy="487087"/>
        </a:xfrm>
        <a:prstGeom prst="chevron">
          <a:avLst>
            <a:gd name="adj" fmla="val 4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2F83CB85-6E7B-4131-9082-22D15427A04B}" type="pres">
      <dgm:prSet presAssocID="{52FD4B4E-40B0-4114-9E5B-FE4B51BB922C}" presName="txNode" presStyleLbl="fgAcc1" presStyleIdx="1" presStyleCnt="4">
        <dgm:presLayoutVars>
          <dgm:bulletEnabled val="1"/>
        </dgm:presLayoutVars>
      </dgm:prSet>
      <dgm:spPr/>
    </dgm:pt>
    <dgm:pt modelId="{A3EA1705-5163-49A7-AEC2-ACF554DD436D}" type="pres">
      <dgm:prSet presAssocID="{FEA7C737-15C2-4345-80D8-685A0A12D6BA}" presName="compositeSpace" presStyleCnt="0"/>
      <dgm:spPr/>
    </dgm:pt>
    <dgm:pt modelId="{E57BBC56-AFB9-42B9-A6D4-25256A59222E}" type="pres">
      <dgm:prSet presAssocID="{05DB23DF-9997-494D-BDCD-AE3496F9F210}" presName="composite" presStyleCnt="0"/>
      <dgm:spPr/>
    </dgm:pt>
    <dgm:pt modelId="{37506853-FE09-4499-87E0-CBF98D487B45}" type="pres">
      <dgm:prSet presAssocID="{05DB23DF-9997-494D-BDCD-AE3496F9F210}" presName="bgChev" presStyleLbl="node1" presStyleIdx="2" presStyleCnt="4"/>
      <dgm:spPr>
        <a:xfrm>
          <a:off x="2885384" y="72443"/>
          <a:ext cx="1261883" cy="487087"/>
        </a:xfrm>
        <a:prstGeom prst="chevron">
          <a:avLst>
            <a:gd name="adj" fmla="val 4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71FC88BF-EA93-4D5E-8BF4-58C21628938D}" type="pres">
      <dgm:prSet presAssocID="{05DB23DF-9997-494D-BDCD-AE3496F9F210}" presName="txNode" presStyleLbl="fgAcc1" presStyleIdx="2" presStyleCnt="4">
        <dgm:presLayoutVars>
          <dgm:bulletEnabled val="1"/>
        </dgm:presLayoutVars>
      </dgm:prSet>
      <dgm:spPr/>
    </dgm:pt>
    <dgm:pt modelId="{26EEEFB0-C965-4198-8245-F38C366AECA2}" type="pres">
      <dgm:prSet presAssocID="{E6E349F1-9906-444E-BA2C-2C938467EA0D}" presName="compositeSpace" presStyleCnt="0"/>
      <dgm:spPr/>
    </dgm:pt>
    <dgm:pt modelId="{77002C19-131D-43DC-9764-7BFE510A3F08}" type="pres">
      <dgm:prSet presAssocID="{680A718A-7FAD-4372-9B0F-4DD276E7E287}" presName="composite" presStyleCnt="0"/>
      <dgm:spPr/>
    </dgm:pt>
    <dgm:pt modelId="{48AD2AB8-0351-4891-B852-C3599A8E1CCB}" type="pres">
      <dgm:prSet presAssocID="{680A718A-7FAD-4372-9B0F-4DD276E7E287}" presName="bgChev" presStyleLbl="node1" presStyleIdx="3" presStyleCnt="4"/>
      <dgm:spPr>
        <a:xfrm>
          <a:off x="4326735" y="72443"/>
          <a:ext cx="1261883" cy="487087"/>
        </a:xfrm>
        <a:prstGeom prst="chevron">
          <a:avLst>
            <a:gd name="adj" fmla="val 4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EB9DF361-A2E8-4435-AB90-DE72B612B291}" type="pres">
      <dgm:prSet presAssocID="{680A718A-7FAD-4372-9B0F-4DD276E7E287}" presName="txNode" presStyleLbl="fgAcc1" presStyleIdx="3" presStyleCnt="4">
        <dgm:presLayoutVars>
          <dgm:bulletEnabled val="1"/>
        </dgm:presLayoutVars>
      </dgm:prSet>
      <dgm:spPr/>
    </dgm:pt>
  </dgm:ptLst>
  <dgm:cxnLst>
    <dgm:cxn modelId="{7009CE14-3D85-4D76-A183-6D8466224F76}" type="presOf" srcId="{05DB23DF-9997-494D-BDCD-AE3496F9F210}" destId="{71FC88BF-EA93-4D5E-8BF4-58C21628938D}" srcOrd="0" destOrd="0" presId="urn:microsoft.com/office/officeart/2005/8/layout/chevronAccent+Icon"/>
    <dgm:cxn modelId="{DFE98322-B4D5-4B5A-9732-EFAB4D6C0CBE}" type="presOf" srcId="{52FD4B4E-40B0-4114-9E5B-FE4B51BB922C}" destId="{2F83CB85-6E7B-4131-9082-22D15427A04B}" srcOrd="0" destOrd="0" presId="urn:microsoft.com/office/officeart/2005/8/layout/chevronAccent+Icon"/>
    <dgm:cxn modelId="{9BE5E77E-943B-4BA2-B6E4-F85B4056DC3B}" srcId="{6D84D164-75CF-45AD-A7F4-6BE328D90D67}" destId="{05DB23DF-9997-494D-BDCD-AE3496F9F210}" srcOrd="2" destOrd="0" parTransId="{8FDE47D3-8351-4CEF-8B56-75B70083A28A}" sibTransId="{E6E349F1-9906-444E-BA2C-2C938467EA0D}"/>
    <dgm:cxn modelId="{4CE716A3-528A-465B-AC5F-3DA0DEDD04E9}" type="presOf" srcId="{6D84D164-75CF-45AD-A7F4-6BE328D90D67}" destId="{E5E7766E-0745-4AB7-A46C-1CDE6771F84B}" srcOrd="0" destOrd="0" presId="urn:microsoft.com/office/officeart/2005/8/layout/chevronAccent+Icon"/>
    <dgm:cxn modelId="{9C0153BB-D980-455F-9751-F452D3AD018F}" type="presOf" srcId="{680A718A-7FAD-4372-9B0F-4DD276E7E287}" destId="{EB9DF361-A2E8-4435-AB90-DE72B612B291}" srcOrd="0" destOrd="0" presId="urn:microsoft.com/office/officeart/2005/8/layout/chevronAccent+Icon"/>
    <dgm:cxn modelId="{F180D1C6-9DC7-49C1-9534-AAB19CC11EAE}" srcId="{6D84D164-75CF-45AD-A7F4-6BE328D90D67}" destId="{52FD4B4E-40B0-4114-9E5B-FE4B51BB922C}" srcOrd="1" destOrd="0" parTransId="{385C685B-8BDF-411B-B1CC-278FD4EB24BB}" sibTransId="{FEA7C737-15C2-4345-80D8-685A0A12D6BA}"/>
    <dgm:cxn modelId="{694A9AE2-A2C0-4734-A0EA-7FD8ABAA0997}" srcId="{6D84D164-75CF-45AD-A7F4-6BE328D90D67}" destId="{96845203-BE7F-4ED4-B94E-62AEA9BA60F9}" srcOrd="0" destOrd="0" parTransId="{A53601B1-C39D-43CD-BE35-3407E13E0F34}" sibTransId="{6F34BB19-FFFF-416E-9181-D9E1593C0F57}"/>
    <dgm:cxn modelId="{49C2F6EA-6EBF-4113-A2F3-8A398C872F98}" srcId="{6D84D164-75CF-45AD-A7F4-6BE328D90D67}" destId="{680A718A-7FAD-4372-9B0F-4DD276E7E287}" srcOrd="3" destOrd="0" parTransId="{8BBD1C80-593B-46C0-BA36-069BAE78FD69}" sibTransId="{5B7ED9EB-ACF5-474D-BE96-37F72BED72B7}"/>
    <dgm:cxn modelId="{77646DEF-7123-44BA-B573-7E37B106F7F8}" type="presOf" srcId="{96845203-BE7F-4ED4-B94E-62AEA9BA60F9}" destId="{E4F4B52E-CB93-4495-8038-F5A5BD57A63B}" srcOrd="0" destOrd="0" presId="urn:microsoft.com/office/officeart/2005/8/layout/chevronAccent+Icon"/>
    <dgm:cxn modelId="{596A0192-24A0-47DA-AADF-7F8675FB1C75}" type="presParOf" srcId="{E5E7766E-0745-4AB7-A46C-1CDE6771F84B}" destId="{40A30F48-FF53-4356-A595-2E5FF1BA51FA}" srcOrd="0" destOrd="0" presId="urn:microsoft.com/office/officeart/2005/8/layout/chevronAccent+Icon"/>
    <dgm:cxn modelId="{433534EA-1E4F-47EC-A32F-8D8259114490}" type="presParOf" srcId="{40A30F48-FF53-4356-A595-2E5FF1BA51FA}" destId="{D0FB81B9-2930-4441-9774-8BE82DFB622C}" srcOrd="0" destOrd="0" presId="urn:microsoft.com/office/officeart/2005/8/layout/chevronAccent+Icon"/>
    <dgm:cxn modelId="{574ECE9B-1B56-41E4-AECC-F5D2A9F55F92}" type="presParOf" srcId="{40A30F48-FF53-4356-A595-2E5FF1BA51FA}" destId="{E4F4B52E-CB93-4495-8038-F5A5BD57A63B}" srcOrd="1" destOrd="0" presId="urn:microsoft.com/office/officeart/2005/8/layout/chevronAccent+Icon"/>
    <dgm:cxn modelId="{4B2EC7B2-6CFC-42C3-9B38-52D0297844DC}" type="presParOf" srcId="{E5E7766E-0745-4AB7-A46C-1CDE6771F84B}" destId="{1E109592-B9E0-4C9C-AC1B-B22FD8F929C3}" srcOrd="1" destOrd="0" presId="urn:microsoft.com/office/officeart/2005/8/layout/chevronAccent+Icon"/>
    <dgm:cxn modelId="{91A1FE85-937B-4762-BDD0-4E934D189F0B}" type="presParOf" srcId="{E5E7766E-0745-4AB7-A46C-1CDE6771F84B}" destId="{62C7CBBE-8437-44A1-8407-5EB4E587C2F3}" srcOrd="2" destOrd="0" presId="urn:microsoft.com/office/officeart/2005/8/layout/chevronAccent+Icon"/>
    <dgm:cxn modelId="{EDCFEA1C-3B85-4A3C-9F79-53B78F66631E}" type="presParOf" srcId="{62C7CBBE-8437-44A1-8407-5EB4E587C2F3}" destId="{25A7DE67-1B66-4EF0-BAF6-FA248D8679A3}" srcOrd="0" destOrd="0" presId="urn:microsoft.com/office/officeart/2005/8/layout/chevronAccent+Icon"/>
    <dgm:cxn modelId="{10ADABE4-0871-46ED-9AF7-E10DA0F1916B}" type="presParOf" srcId="{62C7CBBE-8437-44A1-8407-5EB4E587C2F3}" destId="{2F83CB85-6E7B-4131-9082-22D15427A04B}" srcOrd="1" destOrd="0" presId="urn:microsoft.com/office/officeart/2005/8/layout/chevronAccent+Icon"/>
    <dgm:cxn modelId="{DE0539F3-4907-4271-BD71-C80AE6852E93}" type="presParOf" srcId="{E5E7766E-0745-4AB7-A46C-1CDE6771F84B}" destId="{A3EA1705-5163-49A7-AEC2-ACF554DD436D}" srcOrd="3" destOrd="0" presId="urn:microsoft.com/office/officeart/2005/8/layout/chevronAccent+Icon"/>
    <dgm:cxn modelId="{15D0A0F0-469F-4D18-9B57-99B679F32883}" type="presParOf" srcId="{E5E7766E-0745-4AB7-A46C-1CDE6771F84B}" destId="{E57BBC56-AFB9-42B9-A6D4-25256A59222E}" srcOrd="4" destOrd="0" presId="urn:microsoft.com/office/officeart/2005/8/layout/chevronAccent+Icon"/>
    <dgm:cxn modelId="{6FB3D67E-C4E4-4B6A-9FB3-5704E378153E}" type="presParOf" srcId="{E57BBC56-AFB9-42B9-A6D4-25256A59222E}" destId="{37506853-FE09-4499-87E0-CBF98D487B45}" srcOrd="0" destOrd="0" presId="urn:microsoft.com/office/officeart/2005/8/layout/chevronAccent+Icon"/>
    <dgm:cxn modelId="{8C01DFF5-2EAD-4112-A217-AC3043CA192C}" type="presParOf" srcId="{E57BBC56-AFB9-42B9-A6D4-25256A59222E}" destId="{71FC88BF-EA93-4D5E-8BF4-58C21628938D}" srcOrd="1" destOrd="0" presId="urn:microsoft.com/office/officeart/2005/8/layout/chevronAccent+Icon"/>
    <dgm:cxn modelId="{FAACEFAD-F113-434E-AF32-EBB5596C3F06}" type="presParOf" srcId="{E5E7766E-0745-4AB7-A46C-1CDE6771F84B}" destId="{26EEEFB0-C965-4198-8245-F38C366AECA2}" srcOrd="5" destOrd="0" presId="urn:microsoft.com/office/officeart/2005/8/layout/chevronAccent+Icon"/>
    <dgm:cxn modelId="{1329B4AA-F8C3-4062-A0A0-8C7664C03B8D}" type="presParOf" srcId="{E5E7766E-0745-4AB7-A46C-1CDE6771F84B}" destId="{77002C19-131D-43DC-9764-7BFE510A3F08}" srcOrd="6" destOrd="0" presId="urn:microsoft.com/office/officeart/2005/8/layout/chevronAccent+Icon"/>
    <dgm:cxn modelId="{46D34B1C-C277-4263-AED1-58830FC46261}" type="presParOf" srcId="{77002C19-131D-43DC-9764-7BFE510A3F08}" destId="{48AD2AB8-0351-4891-B852-C3599A8E1CCB}" srcOrd="0" destOrd="0" presId="urn:microsoft.com/office/officeart/2005/8/layout/chevronAccent+Icon"/>
    <dgm:cxn modelId="{DB7721E1-6996-49A5-8FDD-88131EA18099}" type="presParOf" srcId="{77002C19-131D-43DC-9764-7BFE510A3F08}" destId="{EB9DF361-A2E8-4435-AB90-DE72B612B291}" srcOrd="1" destOrd="0" presId="urn:microsoft.com/office/officeart/2005/8/layout/chevronAccen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B81B9-2930-4441-9774-8BE82DFB622C}">
      <dsp:nvSpPr>
        <dsp:cNvPr id="0" name=""/>
        <dsp:cNvSpPr/>
      </dsp:nvSpPr>
      <dsp:spPr>
        <a:xfrm>
          <a:off x="3050" y="231098"/>
          <a:ext cx="1435905" cy="554259"/>
        </a:xfrm>
        <a:prstGeom prst="chevron">
          <a:avLst>
            <a:gd name="adj" fmla="val 4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4B52E-CB93-4495-8038-F5A5BD57A63B}">
      <dsp:nvSpPr>
        <dsp:cNvPr id="0" name=""/>
        <dsp:cNvSpPr/>
      </dsp:nvSpPr>
      <dsp:spPr>
        <a:xfrm>
          <a:off x="385958" y="369663"/>
          <a:ext cx="1212542" cy="5542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Branch Review</a:t>
          </a:r>
        </a:p>
      </dsp:txBody>
      <dsp:txXfrm>
        <a:off x="402192" y="385897"/>
        <a:ext cx="1180074" cy="521791"/>
      </dsp:txXfrm>
    </dsp:sp>
    <dsp:sp modelId="{25A7DE67-1B66-4EF0-BAF6-FA248D8679A3}">
      <dsp:nvSpPr>
        <dsp:cNvPr id="0" name=""/>
        <dsp:cNvSpPr/>
      </dsp:nvSpPr>
      <dsp:spPr>
        <a:xfrm>
          <a:off x="1643173" y="231098"/>
          <a:ext cx="1435905" cy="554259"/>
        </a:xfrm>
        <a:prstGeom prst="chevron">
          <a:avLst>
            <a:gd name="adj" fmla="val 4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3CB85-6E7B-4131-9082-22D15427A04B}">
      <dsp:nvSpPr>
        <dsp:cNvPr id="0" name=""/>
        <dsp:cNvSpPr/>
      </dsp:nvSpPr>
      <dsp:spPr>
        <a:xfrm>
          <a:off x="2026081" y="369663"/>
          <a:ext cx="1212542" cy="5542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Manager Discussion</a:t>
          </a:r>
        </a:p>
      </dsp:txBody>
      <dsp:txXfrm>
        <a:off x="2042315" y="385897"/>
        <a:ext cx="1180074" cy="521791"/>
      </dsp:txXfrm>
    </dsp:sp>
    <dsp:sp modelId="{37506853-FE09-4499-87E0-CBF98D487B45}">
      <dsp:nvSpPr>
        <dsp:cNvPr id="0" name=""/>
        <dsp:cNvSpPr/>
      </dsp:nvSpPr>
      <dsp:spPr>
        <a:xfrm>
          <a:off x="3283296" y="231098"/>
          <a:ext cx="1435905" cy="554259"/>
        </a:xfrm>
        <a:prstGeom prst="chevron">
          <a:avLst>
            <a:gd name="adj" fmla="val 4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FC88BF-EA93-4D5E-8BF4-58C21628938D}">
      <dsp:nvSpPr>
        <dsp:cNvPr id="0" name=""/>
        <dsp:cNvSpPr/>
      </dsp:nvSpPr>
      <dsp:spPr>
        <a:xfrm>
          <a:off x="3666204" y="369663"/>
          <a:ext cx="1212542" cy="5542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My Action</a:t>
          </a:r>
        </a:p>
      </dsp:txBody>
      <dsp:txXfrm>
        <a:off x="3682438" y="385897"/>
        <a:ext cx="1180074" cy="521791"/>
      </dsp:txXfrm>
    </dsp:sp>
    <dsp:sp modelId="{48AD2AB8-0351-4891-B852-C3599A8E1CCB}">
      <dsp:nvSpPr>
        <dsp:cNvPr id="0" name=""/>
        <dsp:cNvSpPr/>
      </dsp:nvSpPr>
      <dsp:spPr>
        <a:xfrm>
          <a:off x="4923419" y="231098"/>
          <a:ext cx="1435905" cy="554259"/>
        </a:xfrm>
        <a:prstGeom prst="chevron">
          <a:avLst>
            <a:gd name="adj" fmla="val 4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9DF361-A2E8-4435-AB90-DE72B612B291}">
      <dsp:nvSpPr>
        <dsp:cNvPr id="0" name=""/>
        <dsp:cNvSpPr/>
      </dsp:nvSpPr>
      <dsp:spPr>
        <a:xfrm>
          <a:off x="5306327" y="369663"/>
          <a:ext cx="1212542" cy="554259"/>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Text" lastClr="000000">
                  <a:hueOff val="0"/>
                  <a:satOff val="0"/>
                  <a:lumOff val="0"/>
                  <a:alphaOff val="0"/>
                </a:sysClr>
              </a:solidFill>
              <a:latin typeface="Calibri" panose="020F0502020204030204"/>
              <a:ea typeface="+mn-ea"/>
              <a:cs typeface="+mn-cs"/>
            </a:rPr>
            <a:t>Final Review</a:t>
          </a:r>
        </a:p>
      </dsp:txBody>
      <dsp:txXfrm>
        <a:off x="5322561" y="385897"/>
        <a:ext cx="1180074" cy="521791"/>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eaLnBrk="0" hangingPunct="0">
              <a:spcBef>
                <a:spcPct val="50000"/>
              </a:spcBef>
              <a:defRPr sz="1200" b="1" smtClean="0">
                <a:solidFill>
                  <a:schemeClr val="bg1"/>
                </a:solidFill>
              </a:defRPr>
            </a:lvl1pPr>
          </a:lstStyle>
          <a:p>
            <a:pPr>
              <a:defRPr/>
            </a:pPr>
            <a:endParaRPr lang="en-US">
              <a:latin typeface="Arial" panose="020B0604020202020204" pitchFamily="34" charset="0"/>
            </a:endParaRPr>
          </a:p>
        </p:txBody>
      </p:sp>
      <p:sp>
        <p:nvSpPr>
          <p:cNvPr id="49155"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eaLnBrk="0" hangingPunct="0">
              <a:spcBef>
                <a:spcPct val="50000"/>
              </a:spcBef>
              <a:defRPr sz="1200" b="1" smtClean="0">
                <a:solidFill>
                  <a:schemeClr val="bg1"/>
                </a:solidFill>
              </a:defRPr>
            </a:lvl1pPr>
          </a:lstStyle>
          <a:p>
            <a:pPr>
              <a:defRPr/>
            </a:pPr>
            <a:endParaRPr lang="en-US">
              <a:latin typeface="Arial" panose="020B0604020202020204" pitchFamily="34" charset="0"/>
            </a:endParaRPr>
          </a:p>
        </p:txBody>
      </p:sp>
      <p:sp>
        <p:nvSpPr>
          <p:cNvPr id="49156"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eaLnBrk="0" hangingPunct="0">
              <a:spcBef>
                <a:spcPct val="50000"/>
              </a:spcBef>
              <a:defRPr sz="1200" b="1" smtClean="0">
                <a:solidFill>
                  <a:schemeClr val="bg1"/>
                </a:solidFill>
              </a:defRPr>
            </a:lvl1pPr>
          </a:lstStyle>
          <a:p>
            <a:pPr>
              <a:defRPr/>
            </a:pPr>
            <a:endParaRPr lang="en-US">
              <a:latin typeface="Arial" panose="020B0604020202020204" pitchFamily="34" charset="0"/>
            </a:endParaRPr>
          </a:p>
        </p:txBody>
      </p:sp>
      <p:sp>
        <p:nvSpPr>
          <p:cNvPr id="49157"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eaLnBrk="0" hangingPunct="0">
              <a:spcBef>
                <a:spcPct val="50000"/>
              </a:spcBef>
              <a:defRPr sz="1200" b="1" smtClean="0">
                <a:solidFill>
                  <a:schemeClr val="bg1"/>
                </a:solidFill>
              </a:defRPr>
            </a:lvl1pPr>
          </a:lstStyle>
          <a:p>
            <a:pPr>
              <a:defRPr/>
            </a:pPr>
            <a:fld id="{6742F716-0326-4B36-8912-FC624362C3D5}" type="slidenum">
              <a:rPr lang="en-US">
                <a:latin typeface="Arial" panose="020B0604020202020204" pitchFamily="34" charset="0"/>
              </a:rPr>
              <a:pPr>
                <a:defRPr/>
              </a:pPr>
              <a:t>‹#›</a:t>
            </a:fld>
            <a:endParaRPr lang="en-US">
              <a:latin typeface="Arial" panose="020B0604020202020204" pitchFamily="34" charset="0"/>
            </a:endParaRPr>
          </a:p>
        </p:txBody>
      </p:sp>
    </p:spTree>
    <p:extLst>
      <p:ext uri="{BB962C8B-B14F-4D97-AF65-F5344CB8AC3E}">
        <p14:creationId xmlns:p14="http://schemas.microsoft.com/office/powerpoint/2010/main" val="3192209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eaLnBrk="0" hangingPunct="0">
              <a:spcBef>
                <a:spcPct val="50000"/>
              </a:spcBef>
              <a:defRPr sz="1200" b="1" smtClean="0">
                <a:solidFill>
                  <a:schemeClr val="bg1"/>
                </a:solidFill>
                <a:latin typeface="Arial" panose="020B0604020202020204" pitchFamily="34" charset="0"/>
              </a:defRPr>
            </a:lvl1pPr>
          </a:lstStyle>
          <a:p>
            <a:pPr>
              <a:defRPr/>
            </a:pPr>
            <a:endParaRPr lang="en-US"/>
          </a:p>
        </p:txBody>
      </p:sp>
      <p:sp>
        <p:nvSpPr>
          <p:cNvPr id="52227"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eaLnBrk="0" hangingPunct="0">
              <a:spcBef>
                <a:spcPct val="50000"/>
              </a:spcBef>
              <a:defRPr sz="1200" b="1" smtClean="0">
                <a:solidFill>
                  <a:schemeClr val="bg1"/>
                </a:solidFill>
                <a:latin typeface="Arial" panose="020B0604020202020204" pitchFamily="34"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458788" y="719138"/>
            <a:ext cx="6397625" cy="36004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eaLnBrk="0" hangingPunct="0">
              <a:spcBef>
                <a:spcPct val="50000"/>
              </a:spcBef>
              <a:defRPr sz="1200" b="1" smtClean="0">
                <a:solidFill>
                  <a:schemeClr val="bg1"/>
                </a:solidFill>
                <a:latin typeface="Arial" panose="020B0604020202020204" pitchFamily="34" charset="0"/>
              </a:defRPr>
            </a:lvl1pPr>
          </a:lstStyle>
          <a:p>
            <a:pPr>
              <a:defRPr/>
            </a:pPr>
            <a:endParaRPr lang="en-US"/>
          </a:p>
        </p:txBody>
      </p:sp>
      <p:sp>
        <p:nvSpPr>
          <p:cNvPr id="52231"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eaLnBrk="0" hangingPunct="0">
              <a:spcBef>
                <a:spcPct val="50000"/>
              </a:spcBef>
              <a:defRPr sz="1200" b="1" smtClean="0">
                <a:solidFill>
                  <a:schemeClr val="bg1"/>
                </a:solidFill>
                <a:latin typeface="Arial" panose="020B0604020202020204" pitchFamily="34" charset="0"/>
              </a:defRPr>
            </a:lvl1pPr>
          </a:lstStyle>
          <a:p>
            <a:pPr>
              <a:defRPr/>
            </a:pPr>
            <a:fld id="{AABDC78B-03EC-4896-B864-3D56C6E3FF48}" type="slidenum">
              <a:rPr lang="en-US" smtClean="0"/>
              <a:pPr>
                <a:defRPr/>
              </a:pPr>
              <a:t>‹#›</a:t>
            </a:fld>
            <a:endParaRPr lang="en-US"/>
          </a:p>
        </p:txBody>
      </p:sp>
    </p:spTree>
    <p:extLst>
      <p:ext uri="{BB962C8B-B14F-4D97-AF65-F5344CB8AC3E}">
        <p14:creationId xmlns:p14="http://schemas.microsoft.com/office/powerpoint/2010/main" val="1363687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1pPr>
    <a:lvl2pPr marL="609493" algn="l"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2pPr>
    <a:lvl3pPr marL="1218987" algn="l"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3pPr>
    <a:lvl4pPr marL="1828480" algn="l"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4pPr>
    <a:lvl5pPr marL="2437973" algn="l"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BDC78B-03EC-4896-B864-3D56C6E3FF48}" type="slidenum">
              <a:rPr lang="en-US" smtClean="0"/>
              <a:pPr>
                <a:defRPr/>
              </a:pPr>
              <a:t>21</a:t>
            </a:fld>
            <a:endParaRPr lang="en-US"/>
          </a:p>
        </p:txBody>
      </p:sp>
    </p:spTree>
    <p:extLst>
      <p:ext uri="{BB962C8B-B14F-4D97-AF65-F5344CB8AC3E}">
        <p14:creationId xmlns:p14="http://schemas.microsoft.com/office/powerpoint/2010/main" val="2242249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BDC78B-03EC-4896-B864-3D56C6E3FF48}" type="slidenum">
              <a:rPr lang="en-US" smtClean="0"/>
              <a:pPr>
                <a:defRPr/>
              </a:pPr>
              <a:t>22</a:t>
            </a:fld>
            <a:endParaRPr lang="en-US"/>
          </a:p>
        </p:txBody>
      </p:sp>
    </p:spTree>
    <p:extLst>
      <p:ext uri="{BB962C8B-B14F-4D97-AF65-F5344CB8AC3E}">
        <p14:creationId xmlns:p14="http://schemas.microsoft.com/office/powerpoint/2010/main" val="385428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BDC78B-03EC-4896-B864-3D56C6E3FF48}" type="slidenum">
              <a:rPr lang="en-US" smtClean="0"/>
              <a:pPr>
                <a:defRPr/>
              </a:pPr>
              <a:t>23</a:t>
            </a:fld>
            <a:endParaRPr lang="en-US"/>
          </a:p>
        </p:txBody>
      </p:sp>
    </p:spTree>
    <p:extLst>
      <p:ext uri="{BB962C8B-B14F-4D97-AF65-F5344CB8AC3E}">
        <p14:creationId xmlns:p14="http://schemas.microsoft.com/office/powerpoint/2010/main" val="36875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BDC78B-03EC-4896-B864-3D56C6E3FF48}" type="slidenum">
              <a:rPr lang="en-US" smtClean="0"/>
              <a:pPr>
                <a:defRPr/>
              </a:pPr>
              <a:t>24</a:t>
            </a:fld>
            <a:endParaRPr lang="en-US"/>
          </a:p>
        </p:txBody>
      </p:sp>
    </p:spTree>
    <p:extLst>
      <p:ext uri="{BB962C8B-B14F-4D97-AF65-F5344CB8AC3E}">
        <p14:creationId xmlns:p14="http://schemas.microsoft.com/office/powerpoint/2010/main" val="423206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ABDC78B-03EC-4896-B864-3D56C6E3FF48}" type="slidenum">
              <a:rPr lang="en-US" smtClean="0"/>
              <a:pPr>
                <a:defRPr/>
              </a:pPr>
              <a:t>25</a:t>
            </a:fld>
            <a:endParaRPr lang="en-US"/>
          </a:p>
        </p:txBody>
      </p:sp>
    </p:spTree>
    <p:extLst>
      <p:ext uri="{BB962C8B-B14F-4D97-AF65-F5344CB8AC3E}">
        <p14:creationId xmlns:p14="http://schemas.microsoft.com/office/powerpoint/2010/main" val="83014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www.youtube.com/watch?v=JzfmzTcVUJ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51" name="Rectangle 50"/>
          <p:cNvSpPr>
            <a:spLocks noChangeArrowheads="1"/>
          </p:cNvSpPr>
          <p:nvPr userDrawn="1"/>
        </p:nvSpPr>
        <p:spPr bwMode="auto">
          <a:xfrm>
            <a:off x="-64" y="795"/>
            <a:ext cx="12188952" cy="6856413"/>
          </a:xfrm>
          <a:prstGeom prst="rect">
            <a:avLst/>
          </a:prstGeom>
          <a:solidFill>
            <a:srgbClr val="0E67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endParaRPr lang="en-US" sz="3599">
              <a:latin typeface="Calibri" panose="020F0502020204030204" pitchFamily="34" charset="0"/>
              <a:cs typeface="Calibri" panose="020F0502020204030204" pitchFamily="34" charset="0"/>
            </a:endParaRPr>
          </a:p>
        </p:txBody>
      </p:sp>
      <p:grpSp>
        <p:nvGrpSpPr>
          <p:cNvPr id="136" name="Group 13"/>
          <p:cNvGrpSpPr>
            <a:grpSpLocks/>
          </p:cNvGrpSpPr>
          <p:nvPr userDrawn="1"/>
        </p:nvGrpSpPr>
        <p:grpSpPr bwMode="auto">
          <a:xfrm>
            <a:off x="5019828" y="5859674"/>
            <a:ext cx="2145998" cy="438641"/>
            <a:chOff x="3533775" y="5853113"/>
            <a:chExt cx="2144713" cy="438150"/>
          </a:xfrm>
        </p:grpSpPr>
        <p:sp>
          <p:nvSpPr>
            <p:cNvPr id="137" name="Freeform 74"/>
            <p:cNvSpPr>
              <a:spLocks/>
            </p:cNvSpPr>
            <p:nvPr userDrawn="1"/>
          </p:nvSpPr>
          <p:spPr bwMode="auto">
            <a:xfrm>
              <a:off x="4043363" y="5999163"/>
              <a:ext cx="187325" cy="149225"/>
            </a:xfrm>
            <a:custGeom>
              <a:avLst/>
              <a:gdLst>
                <a:gd name="T0" fmla="*/ 587910146 w 60"/>
                <a:gd name="T1" fmla="*/ 0 h 47"/>
                <a:gd name="T2" fmla="*/ 450732049 w 60"/>
                <a:gd name="T3" fmla="*/ 470671525 h 47"/>
                <a:gd name="T4" fmla="*/ 382143000 w 60"/>
                <a:gd name="T5" fmla="*/ 470671525 h 47"/>
                <a:gd name="T6" fmla="*/ 313550829 w 60"/>
                <a:gd name="T7" fmla="*/ 230327200 h 47"/>
                <a:gd name="T8" fmla="*/ 293956634 w 60"/>
                <a:gd name="T9" fmla="*/ 140198475 h 47"/>
                <a:gd name="T10" fmla="*/ 293956634 w 60"/>
                <a:gd name="T11" fmla="*/ 140198475 h 47"/>
                <a:gd name="T12" fmla="*/ 274359317 w 60"/>
                <a:gd name="T13" fmla="*/ 230327200 h 47"/>
                <a:gd name="T14" fmla="*/ 205767146 w 60"/>
                <a:gd name="T15" fmla="*/ 470671525 h 47"/>
                <a:gd name="T16" fmla="*/ 137178098 w 60"/>
                <a:gd name="T17" fmla="*/ 470671525 h 47"/>
                <a:gd name="T18" fmla="*/ 0 w 60"/>
                <a:gd name="T19" fmla="*/ 0 h 47"/>
                <a:gd name="T20" fmla="*/ 78389268 w 60"/>
                <a:gd name="T21" fmla="*/ 0 h 47"/>
                <a:gd name="T22" fmla="*/ 156775415 w 60"/>
                <a:gd name="T23" fmla="*/ 280400125 h 47"/>
                <a:gd name="T24" fmla="*/ 166575634 w 60"/>
                <a:gd name="T25" fmla="*/ 360514900 h 47"/>
                <a:gd name="T26" fmla="*/ 166575634 w 60"/>
                <a:gd name="T27" fmla="*/ 360514900 h 47"/>
                <a:gd name="T28" fmla="*/ 186172951 w 60"/>
                <a:gd name="T29" fmla="*/ 280400125 h 47"/>
                <a:gd name="T30" fmla="*/ 264559098 w 60"/>
                <a:gd name="T31" fmla="*/ 50072925 h 47"/>
                <a:gd name="T32" fmla="*/ 323351049 w 60"/>
                <a:gd name="T33" fmla="*/ 50072925 h 47"/>
                <a:gd name="T34" fmla="*/ 391940098 w 60"/>
                <a:gd name="T35" fmla="*/ 280400125 h 47"/>
                <a:gd name="T36" fmla="*/ 411537415 w 60"/>
                <a:gd name="T37" fmla="*/ 360514900 h 47"/>
                <a:gd name="T38" fmla="*/ 411537415 w 60"/>
                <a:gd name="T39" fmla="*/ 360514900 h 47"/>
                <a:gd name="T40" fmla="*/ 431134732 w 60"/>
                <a:gd name="T41" fmla="*/ 280400125 h 47"/>
                <a:gd name="T42" fmla="*/ 509520878 w 60"/>
                <a:gd name="T43" fmla="*/ 0 h 47"/>
                <a:gd name="T44" fmla="*/ 587910146 w 60"/>
                <a:gd name="T45" fmla="*/ 0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47">
                  <a:moveTo>
                    <a:pt x="60" y="0"/>
                  </a:moveTo>
                  <a:cubicBezTo>
                    <a:pt x="46" y="47"/>
                    <a:pt x="46" y="47"/>
                    <a:pt x="46" y="47"/>
                  </a:cubicBezTo>
                  <a:cubicBezTo>
                    <a:pt x="39" y="47"/>
                    <a:pt x="39" y="47"/>
                    <a:pt x="39" y="47"/>
                  </a:cubicBezTo>
                  <a:cubicBezTo>
                    <a:pt x="32" y="23"/>
                    <a:pt x="32" y="23"/>
                    <a:pt x="32" y="23"/>
                  </a:cubicBezTo>
                  <a:cubicBezTo>
                    <a:pt x="30" y="17"/>
                    <a:pt x="30" y="14"/>
                    <a:pt x="30" y="14"/>
                  </a:cubicBezTo>
                  <a:cubicBezTo>
                    <a:pt x="30" y="14"/>
                    <a:pt x="30" y="14"/>
                    <a:pt x="30" y="14"/>
                  </a:cubicBezTo>
                  <a:cubicBezTo>
                    <a:pt x="30" y="14"/>
                    <a:pt x="29" y="17"/>
                    <a:pt x="28" y="23"/>
                  </a:cubicBezTo>
                  <a:cubicBezTo>
                    <a:pt x="21" y="47"/>
                    <a:pt x="21" y="47"/>
                    <a:pt x="21" y="47"/>
                  </a:cubicBezTo>
                  <a:cubicBezTo>
                    <a:pt x="14" y="47"/>
                    <a:pt x="14" y="47"/>
                    <a:pt x="14" y="47"/>
                  </a:cubicBezTo>
                  <a:cubicBezTo>
                    <a:pt x="0" y="0"/>
                    <a:pt x="0" y="0"/>
                    <a:pt x="0" y="0"/>
                  </a:cubicBezTo>
                  <a:cubicBezTo>
                    <a:pt x="8" y="0"/>
                    <a:pt x="8" y="0"/>
                    <a:pt x="8" y="0"/>
                  </a:cubicBezTo>
                  <a:cubicBezTo>
                    <a:pt x="16" y="28"/>
                    <a:pt x="16" y="28"/>
                    <a:pt x="16" y="28"/>
                  </a:cubicBezTo>
                  <a:cubicBezTo>
                    <a:pt x="17" y="32"/>
                    <a:pt x="17" y="36"/>
                    <a:pt x="17" y="36"/>
                  </a:cubicBezTo>
                  <a:cubicBezTo>
                    <a:pt x="17" y="36"/>
                    <a:pt x="17" y="36"/>
                    <a:pt x="17" y="36"/>
                  </a:cubicBezTo>
                  <a:cubicBezTo>
                    <a:pt x="17" y="36"/>
                    <a:pt x="18" y="32"/>
                    <a:pt x="19" y="28"/>
                  </a:cubicBezTo>
                  <a:cubicBezTo>
                    <a:pt x="27" y="5"/>
                    <a:pt x="27" y="5"/>
                    <a:pt x="27" y="5"/>
                  </a:cubicBezTo>
                  <a:cubicBezTo>
                    <a:pt x="33" y="5"/>
                    <a:pt x="33" y="5"/>
                    <a:pt x="33" y="5"/>
                  </a:cubicBezTo>
                  <a:cubicBezTo>
                    <a:pt x="40" y="28"/>
                    <a:pt x="40" y="28"/>
                    <a:pt x="40" y="28"/>
                  </a:cubicBezTo>
                  <a:cubicBezTo>
                    <a:pt x="42" y="32"/>
                    <a:pt x="42" y="36"/>
                    <a:pt x="42" y="36"/>
                  </a:cubicBezTo>
                  <a:cubicBezTo>
                    <a:pt x="42" y="36"/>
                    <a:pt x="42" y="36"/>
                    <a:pt x="42" y="36"/>
                  </a:cubicBezTo>
                  <a:cubicBezTo>
                    <a:pt x="42" y="36"/>
                    <a:pt x="43" y="32"/>
                    <a:pt x="44" y="28"/>
                  </a:cubicBezTo>
                  <a:cubicBezTo>
                    <a:pt x="52" y="0"/>
                    <a:pt x="52" y="0"/>
                    <a:pt x="52" y="0"/>
                  </a:cubicBezTo>
                  <a:lnTo>
                    <a:pt x="6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798">
                <a:latin typeface="Calibri" pitchFamily="34" charset="0"/>
              </a:endParaRPr>
            </a:p>
          </p:txBody>
        </p:sp>
        <p:sp>
          <p:nvSpPr>
            <p:cNvPr id="147" name="Freeform 75"/>
            <p:cNvSpPr>
              <a:spLocks noEditPoints="1"/>
            </p:cNvSpPr>
            <p:nvPr userDrawn="1"/>
          </p:nvSpPr>
          <p:spPr bwMode="auto">
            <a:xfrm>
              <a:off x="4219575" y="5999163"/>
              <a:ext cx="136525" cy="149225"/>
            </a:xfrm>
            <a:custGeom>
              <a:avLst/>
              <a:gdLst>
                <a:gd name="T0" fmla="*/ 321865625 w 43"/>
                <a:gd name="T1" fmla="*/ 360514900 h 47"/>
                <a:gd name="T2" fmla="*/ 120697625 w 43"/>
                <a:gd name="T3" fmla="*/ 360514900 h 47"/>
                <a:gd name="T4" fmla="*/ 80467200 w 43"/>
                <a:gd name="T5" fmla="*/ 470671525 h 47"/>
                <a:gd name="T6" fmla="*/ 0 w 43"/>
                <a:gd name="T7" fmla="*/ 470671525 h 47"/>
                <a:gd name="T8" fmla="*/ 181048025 w 43"/>
                <a:gd name="T9" fmla="*/ 0 h 47"/>
                <a:gd name="T10" fmla="*/ 251456825 w 43"/>
                <a:gd name="T11" fmla="*/ 0 h 47"/>
                <a:gd name="T12" fmla="*/ 432504850 w 43"/>
                <a:gd name="T13" fmla="*/ 470671525 h 47"/>
                <a:gd name="T14" fmla="*/ 352037650 w 43"/>
                <a:gd name="T15" fmla="*/ 470671525 h 47"/>
                <a:gd name="T16" fmla="*/ 321865625 w 43"/>
                <a:gd name="T17" fmla="*/ 360514900 h 47"/>
                <a:gd name="T18" fmla="*/ 291690425 w 43"/>
                <a:gd name="T19" fmla="*/ 290414075 h 47"/>
                <a:gd name="T20" fmla="*/ 241398425 w 43"/>
                <a:gd name="T21" fmla="*/ 140198475 h 47"/>
                <a:gd name="T22" fmla="*/ 221281625 w 43"/>
                <a:gd name="T23" fmla="*/ 80114775 h 47"/>
                <a:gd name="T24" fmla="*/ 221281625 w 43"/>
                <a:gd name="T25" fmla="*/ 80114775 h 47"/>
                <a:gd name="T26" fmla="*/ 201164825 w 43"/>
                <a:gd name="T27" fmla="*/ 140198475 h 47"/>
                <a:gd name="T28" fmla="*/ 140814425 w 43"/>
                <a:gd name="T29" fmla="*/ 290414075 h 47"/>
                <a:gd name="T30" fmla="*/ 291690425 w 43"/>
                <a:gd name="T31" fmla="*/ 290414075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47">
                  <a:moveTo>
                    <a:pt x="32" y="36"/>
                  </a:moveTo>
                  <a:cubicBezTo>
                    <a:pt x="12" y="36"/>
                    <a:pt x="12" y="36"/>
                    <a:pt x="12" y="36"/>
                  </a:cubicBezTo>
                  <a:cubicBezTo>
                    <a:pt x="8" y="47"/>
                    <a:pt x="8" y="47"/>
                    <a:pt x="8" y="47"/>
                  </a:cubicBezTo>
                  <a:cubicBezTo>
                    <a:pt x="0" y="47"/>
                    <a:pt x="0" y="47"/>
                    <a:pt x="0" y="47"/>
                  </a:cubicBezTo>
                  <a:cubicBezTo>
                    <a:pt x="18" y="0"/>
                    <a:pt x="18" y="0"/>
                    <a:pt x="18" y="0"/>
                  </a:cubicBezTo>
                  <a:cubicBezTo>
                    <a:pt x="25" y="0"/>
                    <a:pt x="25" y="0"/>
                    <a:pt x="25" y="0"/>
                  </a:cubicBezTo>
                  <a:cubicBezTo>
                    <a:pt x="43" y="47"/>
                    <a:pt x="43" y="47"/>
                    <a:pt x="43" y="47"/>
                  </a:cubicBezTo>
                  <a:cubicBezTo>
                    <a:pt x="35" y="47"/>
                    <a:pt x="35" y="47"/>
                    <a:pt x="35" y="47"/>
                  </a:cubicBezTo>
                  <a:lnTo>
                    <a:pt x="32" y="36"/>
                  </a:lnTo>
                  <a:close/>
                  <a:moveTo>
                    <a:pt x="29" y="29"/>
                  </a:moveTo>
                  <a:cubicBezTo>
                    <a:pt x="24" y="14"/>
                    <a:pt x="24" y="14"/>
                    <a:pt x="24" y="14"/>
                  </a:cubicBezTo>
                  <a:cubicBezTo>
                    <a:pt x="23" y="11"/>
                    <a:pt x="22" y="8"/>
                    <a:pt x="22" y="8"/>
                  </a:cubicBezTo>
                  <a:cubicBezTo>
                    <a:pt x="22" y="8"/>
                    <a:pt x="22" y="8"/>
                    <a:pt x="22" y="8"/>
                  </a:cubicBezTo>
                  <a:cubicBezTo>
                    <a:pt x="22" y="8"/>
                    <a:pt x="21" y="11"/>
                    <a:pt x="20" y="14"/>
                  </a:cubicBezTo>
                  <a:cubicBezTo>
                    <a:pt x="14" y="29"/>
                    <a:pt x="14" y="29"/>
                    <a:pt x="14" y="29"/>
                  </a:cubicBezTo>
                  <a:lnTo>
                    <a:pt x="29"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798">
                <a:latin typeface="Calibri" pitchFamily="34" charset="0"/>
              </a:endParaRPr>
            </a:p>
          </p:txBody>
        </p:sp>
        <p:sp>
          <p:nvSpPr>
            <p:cNvPr id="148" name="Freeform 76"/>
            <p:cNvSpPr>
              <a:spLocks/>
            </p:cNvSpPr>
            <p:nvPr userDrawn="1"/>
          </p:nvSpPr>
          <p:spPr bwMode="auto">
            <a:xfrm>
              <a:off x="4346575" y="5999163"/>
              <a:ext cx="109538" cy="149225"/>
            </a:xfrm>
            <a:custGeom>
              <a:avLst/>
              <a:gdLst>
                <a:gd name="T0" fmla="*/ 146289335 w 82"/>
                <a:gd name="T1" fmla="*/ 0 h 111"/>
                <a:gd name="T2" fmla="*/ 146289335 w 82"/>
                <a:gd name="T3" fmla="*/ 25135674 h 111"/>
                <a:gd name="T4" fmla="*/ 87416667 w 82"/>
                <a:gd name="T5" fmla="*/ 25135674 h 111"/>
                <a:gd name="T6" fmla="*/ 87416667 w 82"/>
                <a:gd name="T7" fmla="*/ 199293348 h 111"/>
                <a:gd name="T8" fmla="*/ 58872668 w 82"/>
                <a:gd name="T9" fmla="*/ 199293348 h 111"/>
                <a:gd name="T10" fmla="*/ 58872668 w 82"/>
                <a:gd name="T11" fmla="*/ 25135674 h 111"/>
                <a:gd name="T12" fmla="*/ 0 w 82"/>
                <a:gd name="T13" fmla="*/ 25135674 h 111"/>
                <a:gd name="T14" fmla="*/ 0 w 82"/>
                <a:gd name="T15" fmla="*/ 0 h 111"/>
                <a:gd name="T16" fmla="*/ 146289335 w 82"/>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 h="111">
                  <a:moveTo>
                    <a:pt x="82" y="0"/>
                  </a:moveTo>
                  <a:lnTo>
                    <a:pt x="82" y="14"/>
                  </a:lnTo>
                  <a:lnTo>
                    <a:pt x="49" y="14"/>
                  </a:lnTo>
                  <a:lnTo>
                    <a:pt x="49" y="111"/>
                  </a:lnTo>
                  <a:lnTo>
                    <a:pt x="33" y="111"/>
                  </a:lnTo>
                  <a:lnTo>
                    <a:pt x="33" y="14"/>
                  </a:lnTo>
                  <a:lnTo>
                    <a:pt x="0" y="14"/>
                  </a:lnTo>
                  <a:lnTo>
                    <a:pt x="0" y="0"/>
                  </a:lnTo>
                  <a:lnTo>
                    <a:pt x="8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798">
                <a:latin typeface="Calibri" pitchFamily="34" charset="0"/>
              </a:endParaRPr>
            </a:p>
          </p:txBody>
        </p:sp>
        <p:sp>
          <p:nvSpPr>
            <p:cNvPr id="149" name="Freeform 77"/>
            <p:cNvSpPr>
              <a:spLocks/>
            </p:cNvSpPr>
            <p:nvPr userDrawn="1"/>
          </p:nvSpPr>
          <p:spPr bwMode="auto">
            <a:xfrm>
              <a:off x="4462463" y="5995988"/>
              <a:ext cx="131762" cy="153987"/>
            </a:xfrm>
            <a:custGeom>
              <a:avLst/>
              <a:gdLst>
                <a:gd name="T0" fmla="*/ 335776634 w 42"/>
                <a:gd name="T1" fmla="*/ 139100542 h 49"/>
                <a:gd name="T2" fmla="*/ 217266126 w 42"/>
                <a:gd name="T3" fmla="*/ 69548700 h 49"/>
                <a:gd name="T4" fmla="*/ 79007005 w 42"/>
                <a:gd name="T5" fmla="*/ 238456726 h 49"/>
                <a:gd name="T6" fmla="*/ 217266126 w 42"/>
                <a:gd name="T7" fmla="*/ 407364752 h 49"/>
                <a:gd name="T8" fmla="*/ 345652509 w 42"/>
                <a:gd name="T9" fmla="*/ 327879177 h 49"/>
                <a:gd name="T10" fmla="*/ 414783639 w 42"/>
                <a:gd name="T11" fmla="*/ 347749785 h 49"/>
                <a:gd name="T12" fmla="*/ 217266126 w 42"/>
                <a:gd name="T13" fmla="*/ 486850327 h 49"/>
                <a:gd name="T14" fmla="*/ 0 w 42"/>
                <a:gd name="T15" fmla="*/ 238456726 h 49"/>
                <a:gd name="T16" fmla="*/ 217266126 w 42"/>
                <a:gd name="T17" fmla="*/ 0 h 49"/>
                <a:gd name="T18" fmla="*/ 404907763 w 42"/>
                <a:gd name="T19" fmla="*/ 119229934 h 49"/>
                <a:gd name="T20" fmla="*/ 335776634 w 42"/>
                <a:gd name="T21" fmla="*/ 139100542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49">
                  <a:moveTo>
                    <a:pt x="34" y="14"/>
                  </a:moveTo>
                  <a:cubicBezTo>
                    <a:pt x="32" y="9"/>
                    <a:pt x="27" y="7"/>
                    <a:pt x="22" y="7"/>
                  </a:cubicBezTo>
                  <a:cubicBezTo>
                    <a:pt x="14" y="7"/>
                    <a:pt x="8" y="13"/>
                    <a:pt x="8" y="24"/>
                  </a:cubicBezTo>
                  <a:cubicBezTo>
                    <a:pt x="8" y="35"/>
                    <a:pt x="14" y="41"/>
                    <a:pt x="22" y="41"/>
                  </a:cubicBezTo>
                  <a:cubicBezTo>
                    <a:pt x="28" y="41"/>
                    <a:pt x="33" y="38"/>
                    <a:pt x="35" y="33"/>
                  </a:cubicBezTo>
                  <a:cubicBezTo>
                    <a:pt x="42" y="35"/>
                    <a:pt x="42" y="35"/>
                    <a:pt x="42" y="35"/>
                  </a:cubicBezTo>
                  <a:cubicBezTo>
                    <a:pt x="39" y="43"/>
                    <a:pt x="31" y="49"/>
                    <a:pt x="22" y="49"/>
                  </a:cubicBezTo>
                  <a:cubicBezTo>
                    <a:pt x="10" y="49"/>
                    <a:pt x="0" y="39"/>
                    <a:pt x="0" y="24"/>
                  </a:cubicBezTo>
                  <a:cubicBezTo>
                    <a:pt x="0" y="9"/>
                    <a:pt x="10" y="0"/>
                    <a:pt x="22" y="0"/>
                  </a:cubicBezTo>
                  <a:cubicBezTo>
                    <a:pt x="31" y="0"/>
                    <a:pt x="38" y="4"/>
                    <a:pt x="41" y="12"/>
                  </a:cubicBezTo>
                  <a:lnTo>
                    <a:pt x="34"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798">
                <a:latin typeface="Calibri" pitchFamily="34" charset="0"/>
              </a:endParaRPr>
            </a:p>
          </p:txBody>
        </p:sp>
        <p:sp>
          <p:nvSpPr>
            <p:cNvPr id="150" name="Freeform 78"/>
            <p:cNvSpPr>
              <a:spLocks/>
            </p:cNvSpPr>
            <p:nvPr userDrawn="1"/>
          </p:nvSpPr>
          <p:spPr bwMode="auto">
            <a:xfrm>
              <a:off x="4618038" y="5999163"/>
              <a:ext cx="109537" cy="149225"/>
            </a:xfrm>
            <a:custGeom>
              <a:avLst/>
              <a:gdLst>
                <a:gd name="T0" fmla="*/ 146287999 w 82"/>
                <a:gd name="T1" fmla="*/ 0 h 111"/>
                <a:gd name="T2" fmla="*/ 146287999 w 82"/>
                <a:gd name="T3" fmla="*/ 199293348 h 111"/>
                <a:gd name="T4" fmla="*/ 114176293 w 82"/>
                <a:gd name="T5" fmla="*/ 199293348 h 111"/>
                <a:gd name="T6" fmla="*/ 114176293 w 82"/>
                <a:gd name="T7" fmla="*/ 109521739 h 111"/>
                <a:gd name="T8" fmla="*/ 28543739 w 82"/>
                <a:gd name="T9" fmla="*/ 109521739 h 111"/>
                <a:gd name="T10" fmla="*/ 28543739 w 82"/>
                <a:gd name="T11" fmla="*/ 199293348 h 111"/>
                <a:gd name="T12" fmla="*/ 0 w 82"/>
                <a:gd name="T13" fmla="*/ 199293348 h 111"/>
                <a:gd name="T14" fmla="*/ 0 w 82"/>
                <a:gd name="T15" fmla="*/ 0 h 111"/>
                <a:gd name="T16" fmla="*/ 28543739 w 82"/>
                <a:gd name="T17" fmla="*/ 0 h 111"/>
                <a:gd name="T18" fmla="*/ 28543739 w 82"/>
                <a:gd name="T19" fmla="*/ 80795255 h 111"/>
                <a:gd name="T20" fmla="*/ 114176293 w 82"/>
                <a:gd name="T21" fmla="*/ 80795255 h 111"/>
                <a:gd name="T22" fmla="*/ 114176293 w 82"/>
                <a:gd name="T23" fmla="*/ 0 h 111"/>
                <a:gd name="T24" fmla="*/ 146287999 w 82"/>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11">
                  <a:moveTo>
                    <a:pt x="82" y="0"/>
                  </a:moveTo>
                  <a:lnTo>
                    <a:pt x="82" y="111"/>
                  </a:lnTo>
                  <a:lnTo>
                    <a:pt x="64" y="111"/>
                  </a:lnTo>
                  <a:lnTo>
                    <a:pt x="64" y="61"/>
                  </a:lnTo>
                  <a:lnTo>
                    <a:pt x="16" y="61"/>
                  </a:lnTo>
                  <a:lnTo>
                    <a:pt x="16" y="111"/>
                  </a:lnTo>
                  <a:lnTo>
                    <a:pt x="0" y="111"/>
                  </a:lnTo>
                  <a:lnTo>
                    <a:pt x="0" y="0"/>
                  </a:lnTo>
                  <a:lnTo>
                    <a:pt x="16" y="0"/>
                  </a:lnTo>
                  <a:lnTo>
                    <a:pt x="16" y="45"/>
                  </a:lnTo>
                  <a:lnTo>
                    <a:pt x="64" y="45"/>
                  </a:lnTo>
                  <a:lnTo>
                    <a:pt x="64" y="0"/>
                  </a:lnTo>
                  <a:lnTo>
                    <a:pt x="8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798">
                <a:latin typeface="Calibri" pitchFamily="34" charset="0"/>
              </a:endParaRPr>
            </a:p>
          </p:txBody>
        </p:sp>
        <p:sp>
          <p:nvSpPr>
            <p:cNvPr id="151" name="Freeform 79"/>
            <p:cNvSpPr>
              <a:spLocks/>
            </p:cNvSpPr>
            <p:nvPr userDrawn="1"/>
          </p:nvSpPr>
          <p:spPr bwMode="auto">
            <a:xfrm>
              <a:off x="4795838" y="5999163"/>
              <a:ext cx="111125" cy="149225"/>
            </a:xfrm>
            <a:custGeom>
              <a:avLst/>
              <a:gdLst>
                <a:gd name="T0" fmla="*/ 148408107 w 83"/>
                <a:gd name="T1" fmla="*/ 0 h 111"/>
                <a:gd name="T2" fmla="*/ 148408107 w 83"/>
                <a:gd name="T3" fmla="*/ 25135674 h 111"/>
                <a:gd name="T4" fmla="*/ 89402071 w 83"/>
                <a:gd name="T5" fmla="*/ 25135674 h 111"/>
                <a:gd name="T6" fmla="*/ 89402071 w 83"/>
                <a:gd name="T7" fmla="*/ 199293348 h 111"/>
                <a:gd name="T8" fmla="*/ 59006036 w 83"/>
                <a:gd name="T9" fmla="*/ 199293348 h 111"/>
                <a:gd name="T10" fmla="*/ 59006036 w 83"/>
                <a:gd name="T11" fmla="*/ 25135674 h 111"/>
                <a:gd name="T12" fmla="*/ 0 w 83"/>
                <a:gd name="T13" fmla="*/ 25135674 h 111"/>
                <a:gd name="T14" fmla="*/ 0 w 83"/>
                <a:gd name="T15" fmla="*/ 0 h 111"/>
                <a:gd name="T16" fmla="*/ 148408107 w 83"/>
                <a:gd name="T17" fmla="*/ 0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 h="111">
                  <a:moveTo>
                    <a:pt x="83" y="0"/>
                  </a:moveTo>
                  <a:lnTo>
                    <a:pt x="83" y="14"/>
                  </a:lnTo>
                  <a:lnTo>
                    <a:pt x="50" y="14"/>
                  </a:lnTo>
                  <a:lnTo>
                    <a:pt x="50" y="111"/>
                  </a:lnTo>
                  <a:lnTo>
                    <a:pt x="33" y="111"/>
                  </a:lnTo>
                  <a:lnTo>
                    <a:pt x="33" y="14"/>
                  </a:lnTo>
                  <a:lnTo>
                    <a:pt x="0" y="14"/>
                  </a:lnTo>
                  <a:lnTo>
                    <a:pt x="0" y="0"/>
                  </a:lnTo>
                  <a:lnTo>
                    <a:pt x="8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798">
                <a:latin typeface="Calibri" pitchFamily="34" charset="0"/>
              </a:endParaRPr>
            </a:p>
          </p:txBody>
        </p:sp>
        <p:sp>
          <p:nvSpPr>
            <p:cNvPr id="152" name="Freeform 80"/>
            <p:cNvSpPr>
              <a:spLocks/>
            </p:cNvSpPr>
            <p:nvPr userDrawn="1"/>
          </p:nvSpPr>
          <p:spPr bwMode="auto">
            <a:xfrm>
              <a:off x="4929188" y="5999163"/>
              <a:ext cx="109537" cy="149225"/>
            </a:xfrm>
            <a:custGeom>
              <a:avLst/>
              <a:gdLst>
                <a:gd name="T0" fmla="*/ 146287999 w 82"/>
                <a:gd name="T1" fmla="*/ 0 h 111"/>
                <a:gd name="T2" fmla="*/ 146287999 w 82"/>
                <a:gd name="T3" fmla="*/ 199293348 h 111"/>
                <a:gd name="T4" fmla="*/ 112391641 w 82"/>
                <a:gd name="T5" fmla="*/ 199293348 h 111"/>
                <a:gd name="T6" fmla="*/ 112391641 w 82"/>
                <a:gd name="T7" fmla="*/ 109521739 h 111"/>
                <a:gd name="T8" fmla="*/ 28543739 w 82"/>
                <a:gd name="T9" fmla="*/ 109521739 h 111"/>
                <a:gd name="T10" fmla="*/ 28543739 w 82"/>
                <a:gd name="T11" fmla="*/ 199293348 h 111"/>
                <a:gd name="T12" fmla="*/ 0 w 82"/>
                <a:gd name="T13" fmla="*/ 199293348 h 111"/>
                <a:gd name="T14" fmla="*/ 0 w 82"/>
                <a:gd name="T15" fmla="*/ 0 h 111"/>
                <a:gd name="T16" fmla="*/ 28543739 w 82"/>
                <a:gd name="T17" fmla="*/ 0 h 111"/>
                <a:gd name="T18" fmla="*/ 28543739 w 82"/>
                <a:gd name="T19" fmla="*/ 80795255 h 111"/>
                <a:gd name="T20" fmla="*/ 112391641 w 82"/>
                <a:gd name="T21" fmla="*/ 80795255 h 111"/>
                <a:gd name="T22" fmla="*/ 112391641 w 82"/>
                <a:gd name="T23" fmla="*/ 0 h 111"/>
                <a:gd name="T24" fmla="*/ 146287999 w 82"/>
                <a:gd name="T25" fmla="*/ 0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2" h="111">
                  <a:moveTo>
                    <a:pt x="82" y="0"/>
                  </a:moveTo>
                  <a:lnTo>
                    <a:pt x="82" y="111"/>
                  </a:lnTo>
                  <a:lnTo>
                    <a:pt x="63" y="111"/>
                  </a:lnTo>
                  <a:lnTo>
                    <a:pt x="63" y="61"/>
                  </a:lnTo>
                  <a:lnTo>
                    <a:pt x="16" y="61"/>
                  </a:lnTo>
                  <a:lnTo>
                    <a:pt x="16" y="111"/>
                  </a:lnTo>
                  <a:lnTo>
                    <a:pt x="0" y="111"/>
                  </a:lnTo>
                  <a:lnTo>
                    <a:pt x="0" y="0"/>
                  </a:lnTo>
                  <a:lnTo>
                    <a:pt x="16" y="0"/>
                  </a:lnTo>
                  <a:lnTo>
                    <a:pt x="16" y="45"/>
                  </a:lnTo>
                  <a:lnTo>
                    <a:pt x="63" y="45"/>
                  </a:lnTo>
                  <a:lnTo>
                    <a:pt x="63" y="0"/>
                  </a:lnTo>
                  <a:lnTo>
                    <a:pt x="8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798">
                <a:latin typeface="Calibri" pitchFamily="34" charset="0"/>
              </a:endParaRPr>
            </a:p>
          </p:txBody>
        </p:sp>
        <p:sp>
          <p:nvSpPr>
            <p:cNvPr id="153" name="Freeform 81"/>
            <p:cNvSpPr>
              <a:spLocks/>
            </p:cNvSpPr>
            <p:nvPr userDrawn="1"/>
          </p:nvSpPr>
          <p:spPr bwMode="auto">
            <a:xfrm>
              <a:off x="5073650" y="5999163"/>
              <a:ext cx="95250" cy="149225"/>
            </a:xfrm>
            <a:custGeom>
              <a:avLst/>
              <a:gdLst>
                <a:gd name="T0" fmla="*/ 127207046 w 71"/>
                <a:gd name="T1" fmla="*/ 168770786 h 111"/>
                <a:gd name="T2" fmla="*/ 127207046 w 71"/>
                <a:gd name="T3" fmla="*/ 199293348 h 111"/>
                <a:gd name="T4" fmla="*/ 0 w 71"/>
                <a:gd name="T5" fmla="*/ 199293348 h 111"/>
                <a:gd name="T6" fmla="*/ 0 w 71"/>
                <a:gd name="T7" fmla="*/ 0 h 111"/>
                <a:gd name="T8" fmla="*/ 123623768 w 71"/>
                <a:gd name="T9" fmla="*/ 0 h 111"/>
                <a:gd name="T10" fmla="*/ 123623768 w 71"/>
                <a:gd name="T11" fmla="*/ 25135674 h 111"/>
                <a:gd name="T12" fmla="*/ 30458535 w 71"/>
                <a:gd name="T13" fmla="*/ 25135674 h 111"/>
                <a:gd name="T14" fmla="*/ 30458535 w 71"/>
                <a:gd name="T15" fmla="*/ 80795255 h 111"/>
                <a:gd name="T16" fmla="*/ 102124099 w 71"/>
                <a:gd name="T17" fmla="*/ 80795255 h 111"/>
                <a:gd name="T18" fmla="*/ 102124099 w 71"/>
                <a:gd name="T19" fmla="*/ 105930929 h 111"/>
                <a:gd name="T20" fmla="*/ 30458535 w 71"/>
                <a:gd name="T21" fmla="*/ 105930929 h 111"/>
                <a:gd name="T22" fmla="*/ 30458535 w 71"/>
                <a:gd name="T23" fmla="*/ 168770786 h 111"/>
                <a:gd name="T24" fmla="*/ 127207046 w 71"/>
                <a:gd name="T25" fmla="*/ 168770786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111">
                  <a:moveTo>
                    <a:pt x="71" y="94"/>
                  </a:moveTo>
                  <a:lnTo>
                    <a:pt x="71" y="111"/>
                  </a:lnTo>
                  <a:lnTo>
                    <a:pt x="0" y="111"/>
                  </a:lnTo>
                  <a:lnTo>
                    <a:pt x="0" y="0"/>
                  </a:lnTo>
                  <a:lnTo>
                    <a:pt x="69" y="0"/>
                  </a:lnTo>
                  <a:lnTo>
                    <a:pt x="69" y="14"/>
                  </a:lnTo>
                  <a:lnTo>
                    <a:pt x="17" y="14"/>
                  </a:lnTo>
                  <a:lnTo>
                    <a:pt x="17" y="45"/>
                  </a:lnTo>
                  <a:lnTo>
                    <a:pt x="57" y="45"/>
                  </a:lnTo>
                  <a:lnTo>
                    <a:pt x="57" y="59"/>
                  </a:lnTo>
                  <a:lnTo>
                    <a:pt x="17" y="59"/>
                  </a:lnTo>
                  <a:lnTo>
                    <a:pt x="17" y="94"/>
                  </a:lnTo>
                  <a:lnTo>
                    <a:pt x="71" y="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798">
                <a:latin typeface="Calibri" pitchFamily="34" charset="0"/>
              </a:endParaRPr>
            </a:p>
          </p:txBody>
        </p:sp>
        <p:sp>
          <p:nvSpPr>
            <p:cNvPr id="154" name="Freeform 82"/>
            <p:cNvSpPr>
              <a:spLocks/>
            </p:cNvSpPr>
            <p:nvPr userDrawn="1"/>
          </p:nvSpPr>
          <p:spPr bwMode="auto">
            <a:xfrm>
              <a:off x="5245100" y="5999163"/>
              <a:ext cx="95250" cy="149225"/>
            </a:xfrm>
            <a:custGeom>
              <a:avLst/>
              <a:gdLst>
                <a:gd name="T0" fmla="*/ 37625092 w 71"/>
                <a:gd name="T1" fmla="*/ 34113373 h 111"/>
                <a:gd name="T2" fmla="*/ 37625092 w 71"/>
                <a:gd name="T3" fmla="*/ 84386065 h 111"/>
                <a:gd name="T4" fmla="*/ 109290655 w 71"/>
                <a:gd name="T5" fmla="*/ 84386065 h 111"/>
                <a:gd name="T6" fmla="*/ 109290655 w 71"/>
                <a:gd name="T7" fmla="*/ 118498094 h 111"/>
                <a:gd name="T8" fmla="*/ 37625092 w 71"/>
                <a:gd name="T9" fmla="*/ 118498094 h 111"/>
                <a:gd name="T10" fmla="*/ 37625092 w 71"/>
                <a:gd name="T11" fmla="*/ 199293348 h 111"/>
                <a:gd name="T12" fmla="*/ 0 w 71"/>
                <a:gd name="T13" fmla="*/ 199293348 h 111"/>
                <a:gd name="T14" fmla="*/ 0 w 71"/>
                <a:gd name="T15" fmla="*/ 0 h 111"/>
                <a:gd name="T16" fmla="*/ 127207046 w 71"/>
                <a:gd name="T17" fmla="*/ 0 h 111"/>
                <a:gd name="T18" fmla="*/ 127207046 w 71"/>
                <a:gd name="T19" fmla="*/ 34113373 h 111"/>
                <a:gd name="T20" fmla="*/ 37625092 w 71"/>
                <a:gd name="T21" fmla="*/ 34113373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11">
                  <a:moveTo>
                    <a:pt x="21" y="19"/>
                  </a:moveTo>
                  <a:lnTo>
                    <a:pt x="21" y="47"/>
                  </a:lnTo>
                  <a:lnTo>
                    <a:pt x="61" y="47"/>
                  </a:lnTo>
                  <a:lnTo>
                    <a:pt x="61" y="66"/>
                  </a:lnTo>
                  <a:lnTo>
                    <a:pt x="21" y="66"/>
                  </a:lnTo>
                  <a:lnTo>
                    <a:pt x="21" y="111"/>
                  </a:lnTo>
                  <a:lnTo>
                    <a:pt x="0" y="111"/>
                  </a:lnTo>
                  <a:lnTo>
                    <a:pt x="0" y="0"/>
                  </a:lnTo>
                  <a:lnTo>
                    <a:pt x="71" y="0"/>
                  </a:lnTo>
                  <a:lnTo>
                    <a:pt x="71" y="19"/>
                  </a:lnTo>
                  <a:lnTo>
                    <a:pt x="21"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798">
                <a:latin typeface="Calibri" pitchFamily="34" charset="0"/>
              </a:endParaRPr>
            </a:p>
          </p:txBody>
        </p:sp>
        <p:sp>
          <p:nvSpPr>
            <p:cNvPr id="155" name="Rectangle 83"/>
            <p:cNvSpPr>
              <a:spLocks noChangeArrowheads="1"/>
            </p:cNvSpPr>
            <p:nvPr userDrawn="1"/>
          </p:nvSpPr>
          <p:spPr bwMode="auto">
            <a:xfrm>
              <a:off x="5365750" y="5999163"/>
              <a:ext cx="26988" cy="149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4798">
                <a:solidFill>
                  <a:schemeClr val="bg1"/>
                </a:solidFill>
                <a:latin typeface="Calibri" pitchFamily="34" charset="0"/>
              </a:endParaRPr>
            </a:p>
          </p:txBody>
        </p:sp>
        <p:sp>
          <p:nvSpPr>
            <p:cNvPr id="156" name="Freeform 84"/>
            <p:cNvSpPr>
              <a:spLocks/>
            </p:cNvSpPr>
            <p:nvPr userDrawn="1"/>
          </p:nvSpPr>
          <p:spPr bwMode="auto">
            <a:xfrm>
              <a:off x="5426075" y="5999163"/>
              <a:ext cx="96838" cy="149225"/>
            </a:xfrm>
            <a:custGeom>
              <a:avLst/>
              <a:gdLst>
                <a:gd name="T0" fmla="*/ 129327812 w 73"/>
                <a:gd name="T1" fmla="*/ 159794432 h 111"/>
                <a:gd name="T2" fmla="*/ 129327812 w 73"/>
                <a:gd name="T3" fmla="*/ 199293348 h 111"/>
                <a:gd name="T4" fmla="*/ 0 w 73"/>
                <a:gd name="T5" fmla="*/ 199293348 h 111"/>
                <a:gd name="T6" fmla="*/ 0 w 73"/>
                <a:gd name="T7" fmla="*/ 0 h 111"/>
                <a:gd name="T8" fmla="*/ 37204364 w 73"/>
                <a:gd name="T9" fmla="*/ 0 h 111"/>
                <a:gd name="T10" fmla="*/ 37204364 w 73"/>
                <a:gd name="T11" fmla="*/ 159794432 h 111"/>
                <a:gd name="T12" fmla="*/ 129327812 w 73"/>
                <a:gd name="T13" fmla="*/ 159794432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111">
                  <a:moveTo>
                    <a:pt x="73" y="89"/>
                  </a:moveTo>
                  <a:lnTo>
                    <a:pt x="73" y="111"/>
                  </a:lnTo>
                  <a:lnTo>
                    <a:pt x="0" y="111"/>
                  </a:lnTo>
                  <a:lnTo>
                    <a:pt x="0" y="0"/>
                  </a:lnTo>
                  <a:lnTo>
                    <a:pt x="21" y="0"/>
                  </a:lnTo>
                  <a:lnTo>
                    <a:pt x="21" y="89"/>
                  </a:lnTo>
                  <a:lnTo>
                    <a:pt x="73" y="8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798">
                <a:latin typeface="Calibri" pitchFamily="34" charset="0"/>
              </a:endParaRPr>
            </a:p>
          </p:txBody>
        </p:sp>
        <p:sp>
          <p:nvSpPr>
            <p:cNvPr id="157" name="Freeform 85"/>
            <p:cNvSpPr>
              <a:spLocks/>
            </p:cNvSpPr>
            <p:nvPr userDrawn="1"/>
          </p:nvSpPr>
          <p:spPr bwMode="auto">
            <a:xfrm>
              <a:off x="5541963" y="5999163"/>
              <a:ext cx="136525" cy="149225"/>
            </a:xfrm>
            <a:custGeom>
              <a:avLst/>
              <a:gdLst>
                <a:gd name="T0" fmla="*/ 432504850 w 43"/>
                <a:gd name="T1" fmla="*/ 0 h 47"/>
                <a:gd name="T2" fmla="*/ 432504850 w 43"/>
                <a:gd name="T3" fmla="*/ 470671525 h 47"/>
                <a:gd name="T4" fmla="*/ 341979250 w 43"/>
                <a:gd name="T5" fmla="*/ 470671525 h 47"/>
                <a:gd name="T6" fmla="*/ 341979250 w 43"/>
                <a:gd name="T7" fmla="*/ 310441975 h 47"/>
                <a:gd name="T8" fmla="*/ 341979250 w 43"/>
                <a:gd name="T9" fmla="*/ 150215600 h 47"/>
                <a:gd name="T10" fmla="*/ 341979250 w 43"/>
                <a:gd name="T11" fmla="*/ 150215600 h 47"/>
                <a:gd name="T12" fmla="*/ 301748825 w 43"/>
                <a:gd name="T13" fmla="*/ 220313250 h 47"/>
                <a:gd name="T14" fmla="*/ 241398425 w 43"/>
                <a:gd name="T15" fmla="*/ 350500950 h 47"/>
                <a:gd name="T16" fmla="*/ 191106425 w 43"/>
                <a:gd name="T17" fmla="*/ 350500950 h 47"/>
                <a:gd name="T18" fmla="*/ 120697625 w 43"/>
                <a:gd name="T19" fmla="*/ 220313250 h 47"/>
                <a:gd name="T20" fmla="*/ 90525600 w 43"/>
                <a:gd name="T21" fmla="*/ 150215600 h 47"/>
                <a:gd name="T22" fmla="*/ 90525600 w 43"/>
                <a:gd name="T23" fmla="*/ 150215600 h 47"/>
                <a:gd name="T24" fmla="*/ 90525600 w 43"/>
                <a:gd name="T25" fmla="*/ 310441975 h 47"/>
                <a:gd name="T26" fmla="*/ 90525600 w 43"/>
                <a:gd name="T27" fmla="*/ 470671525 h 47"/>
                <a:gd name="T28" fmla="*/ 0 w 43"/>
                <a:gd name="T29" fmla="*/ 470671525 h 47"/>
                <a:gd name="T30" fmla="*/ 0 w 43"/>
                <a:gd name="T31" fmla="*/ 0 h 47"/>
                <a:gd name="T32" fmla="*/ 90525600 w 43"/>
                <a:gd name="T33" fmla="*/ 0 h 47"/>
                <a:gd name="T34" fmla="*/ 181048025 w 43"/>
                <a:gd name="T35" fmla="*/ 160229550 h 47"/>
                <a:gd name="T36" fmla="*/ 211223225 w 43"/>
                <a:gd name="T37" fmla="*/ 230327200 h 47"/>
                <a:gd name="T38" fmla="*/ 221281625 w 43"/>
                <a:gd name="T39" fmla="*/ 230327200 h 47"/>
                <a:gd name="T40" fmla="*/ 251456825 w 43"/>
                <a:gd name="T41" fmla="*/ 160229550 h 47"/>
                <a:gd name="T42" fmla="*/ 341979250 w 43"/>
                <a:gd name="T43" fmla="*/ 0 h 47"/>
                <a:gd name="T44" fmla="*/ 432504850 w 43"/>
                <a:gd name="T45" fmla="*/ 0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 h="47">
                  <a:moveTo>
                    <a:pt x="43" y="0"/>
                  </a:moveTo>
                  <a:cubicBezTo>
                    <a:pt x="43" y="47"/>
                    <a:pt x="43" y="47"/>
                    <a:pt x="43" y="47"/>
                  </a:cubicBezTo>
                  <a:cubicBezTo>
                    <a:pt x="34" y="47"/>
                    <a:pt x="34" y="47"/>
                    <a:pt x="34" y="47"/>
                  </a:cubicBezTo>
                  <a:cubicBezTo>
                    <a:pt x="34" y="31"/>
                    <a:pt x="34" y="31"/>
                    <a:pt x="34" y="31"/>
                  </a:cubicBezTo>
                  <a:cubicBezTo>
                    <a:pt x="34" y="22"/>
                    <a:pt x="34" y="15"/>
                    <a:pt x="34" y="15"/>
                  </a:cubicBezTo>
                  <a:cubicBezTo>
                    <a:pt x="34" y="15"/>
                    <a:pt x="34" y="15"/>
                    <a:pt x="34" y="15"/>
                  </a:cubicBezTo>
                  <a:cubicBezTo>
                    <a:pt x="34" y="15"/>
                    <a:pt x="31" y="20"/>
                    <a:pt x="30" y="22"/>
                  </a:cubicBezTo>
                  <a:cubicBezTo>
                    <a:pt x="24" y="35"/>
                    <a:pt x="24" y="35"/>
                    <a:pt x="24" y="35"/>
                  </a:cubicBezTo>
                  <a:cubicBezTo>
                    <a:pt x="19" y="35"/>
                    <a:pt x="19" y="35"/>
                    <a:pt x="19" y="35"/>
                  </a:cubicBezTo>
                  <a:cubicBezTo>
                    <a:pt x="12" y="22"/>
                    <a:pt x="12" y="22"/>
                    <a:pt x="12" y="22"/>
                  </a:cubicBezTo>
                  <a:cubicBezTo>
                    <a:pt x="11" y="20"/>
                    <a:pt x="9" y="15"/>
                    <a:pt x="9" y="15"/>
                  </a:cubicBezTo>
                  <a:cubicBezTo>
                    <a:pt x="9" y="15"/>
                    <a:pt x="9" y="15"/>
                    <a:pt x="9" y="15"/>
                  </a:cubicBezTo>
                  <a:cubicBezTo>
                    <a:pt x="8" y="15"/>
                    <a:pt x="9" y="22"/>
                    <a:pt x="9" y="31"/>
                  </a:cubicBezTo>
                  <a:cubicBezTo>
                    <a:pt x="9" y="47"/>
                    <a:pt x="9" y="47"/>
                    <a:pt x="9" y="47"/>
                  </a:cubicBezTo>
                  <a:cubicBezTo>
                    <a:pt x="0" y="47"/>
                    <a:pt x="0" y="47"/>
                    <a:pt x="0" y="47"/>
                  </a:cubicBezTo>
                  <a:cubicBezTo>
                    <a:pt x="0" y="0"/>
                    <a:pt x="0" y="0"/>
                    <a:pt x="0" y="0"/>
                  </a:cubicBezTo>
                  <a:cubicBezTo>
                    <a:pt x="9" y="0"/>
                    <a:pt x="9" y="0"/>
                    <a:pt x="9" y="0"/>
                  </a:cubicBezTo>
                  <a:cubicBezTo>
                    <a:pt x="18" y="16"/>
                    <a:pt x="18" y="16"/>
                    <a:pt x="18" y="16"/>
                  </a:cubicBezTo>
                  <a:cubicBezTo>
                    <a:pt x="21" y="21"/>
                    <a:pt x="21" y="23"/>
                    <a:pt x="21" y="23"/>
                  </a:cubicBezTo>
                  <a:cubicBezTo>
                    <a:pt x="22" y="23"/>
                    <a:pt x="22" y="23"/>
                    <a:pt x="22" y="23"/>
                  </a:cubicBezTo>
                  <a:cubicBezTo>
                    <a:pt x="22" y="23"/>
                    <a:pt x="22" y="21"/>
                    <a:pt x="25" y="16"/>
                  </a:cubicBezTo>
                  <a:cubicBezTo>
                    <a:pt x="34" y="0"/>
                    <a:pt x="34" y="0"/>
                    <a:pt x="34" y="0"/>
                  </a:cubicBezTo>
                  <a:lnTo>
                    <a:pt x="4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798">
                <a:latin typeface="Calibri" pitchFamily="34" charset="0"/>
              </a:endParaRPr>
            </a:p>
          </p:txBody>
        </p:sp>
        <p:sp>
          <p:nvSpPr>
            <p:cNvPr id="158" name="Oval 86"/>
            <p:cNvSpPr>
              <a:spLocks noChangeArrowheads="1"/>
            </p:cNvSpPr>
            <p:nvPr userDrawn="1"/>
          </p:nvSpPr>
          <p:spPr bwMode="auto">
            <a:xfrm>
              <a:off x="3533775" y="5853113"/>
              <a:ext cx="439738" cy="438150"/>
            </a:xfrm>
            <a:prstGeom prst="ellipse">
              <a:avLst/>
            </a:prstGeom>
            <a:noFill/>
            <a:ln w="190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4798">
                <a:latin typeface="Calibri" pitchFamily="34" charset="0"/>
              </a:endParaRPr>
            </a:p>
          </p:txBody>
        </p:sp>
        <p:sp>
          <p:nvSpPr>
            <p:cNvPr id="159" name="Freeform 87"/>
            <p:cNvSpPr>
              <a:spLocks/>
            </p:cNvSpPr>
            <p:nvPr userDrawn="1"/>
          </p:nvSpPr>
          <p:spPr bwMode="auto">
            <a:xfrm>
              <a:off x="3714750" y="5926138"/>
              <a:ext cx="141288" cy="290512"/>
            </a:xfrm>
            <a:custGeom>
              <a:avLst/>
              <a:gdLst>
                <a:gd name="T0" fmla="*/ 0 w 106"/>
                <a:gd name="T1" fmla="*/ 387982774 h 218"/>
                <a:gd name="T2" fmla="*/ 0 w 106"/>
                <a:gd name="T3" fmla="*/ 0 h 218"/>
                <a:gd name="T4" fmla="*/ 188691457 w 106"/>
                <a:gd name="T5" fmla="*/ 193991387 h 218"/>
                <a:gd name="T6" fmla="*/ 0 w 106"/>
                <a:gd name="T7" fmla="*/ 387982774 h 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218">
                  <a:moveTo>
                    <a:pt x="0" y="218"/>
                  </a:moveTo>
                  <a:lnTo>
                    <a:pt x="0" y="0"/>
                  </a:lnTo>
                  <a:lnTo>
                    <a:pt x="106" y="109"/>
                  </a:lnTo>
                  <a:lnTo>
                    <a:pt x="0" y="2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4798">
                <a:latin typeface="Calibri" pitchFamily="34" charset="0"/>
              </a:endParaRPr>
            </a:p>
          </p:txBody>
        </p:sp>
      </p:grpSp>
      <p:sp>
        <p:nvSpPr>
          <p:cNvPr id="160" name="AutoShape 72">
            <a:hlinkClick r:id="rId2"/>
          </p:cNvPr>
          <p:cNvSpPr>
            <a:spLocks noChangeAspect="1" noChangeArrowheads="1" noTextEdit="1"/>
          </p:cNvSpPr>
          <p:nvPr userDrawn="1"/>
        </p:nvSpPr>
        <p:spPr bwMode="auto">
          <a:xfrm>
            <a:off x="4909431" y="5827888"/>
            <a:ext cx="2366792" cy="50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4798">
              <a:latin typeface="Calibri" pitchFamily="34" charset="0"/>
            </a:endParaRPr>
          </a:p>
        </p:txBody>
      </p:sp>
      <p:grpSp>
        <p:nvGrpSpPr>
          <p:cNvPr id="161" name="Group 160"/>
          <p:cNvGrpSpPr/>
          <p:nvPr userDrawn="1"/>
        </p:nvGrpSpPr>
        <p:grpSpPr>
          <a:xfrm>
            <a:off x="4896723" y="823248"/>
            <a:ext cx="2392208" cy="365535"/>
            <a:chOff x="3712598" y="617435"/>
            <a:chExt cx="1795091" cy="274151"/>
          </a:xfrm>
        </p:grpSpPr>
        <p:sp>
          <p:nvSpPr>
            <p:cNvPr id="162" name="Freeform 7"/>
            <p:cNvSpPr>
              <a:spLocks/>
            </p:cNvSpPr>
            <p:nvPr userDrawn="1"/>
          </p:nvSpPr>
          <p:spPr bwMode="auto">
            <a:xfrm>
              <a:off x="3712598" y="636506"/>
              <a:ext cx="688952" cy="240776"/>
            </a:xfrm>
            <a:custGeom>
              <a:avLst/>
              <a:gdLst>
                <a:gd name="T0" fmla="*/ 0 w 578"/>
                <a:gd name="T1" fmla="*/ 202 h 202"/>
                <a:gd name="T2" fmla="*/ 164 w 578"/>
                <a:gd name="T3" fmla="*/ 202 h 202"/>
                <a:gd name="T4" fmla="*/ 198 w 578"/>
                <a:gd name="T5" fmla="*/ 122 h 202"/>
                <a:gd name="T6" fmla="*/ 358 w 578"/>
                <a:gd name="T7" fmla="*/ 122 h 202"/>
                <a:gd name="T8" fmla="*/ 322 w 578"/>
                <a:gd name="T9" fmla="*/ 202 h 202"/>
                <a:gd name="T10" fmla="*/ 488 w 578"/>
                <a:gd name="T11" fmla="*/ 202 h 202"/>
                <a:gd name="T12" fmla="*/ 578 w 578"/>
                <a:gd name="T13" fmla="*/ 0 h 202"/>
                <a:gd name="T14" fmla="*/ 412 w 578"/>
                <a:gd name="T15" fmla="*/ 0 h 202"/>
                <a:gd name="T16" fmla="*/ 382 w 578"/>
                <a:gd name="T17" fmla="*/ 68 h 202"/>
                <a:gd name="T18" fmla="*/ 222 w 578"/>
                <a:gd name="T19" fmla="*/ 68 h 202"/>
                <a:gd name="T20" fmla="*/ 252 w 578"/>
                <a:gd name="T21" fmla="*/ 0 h 202"/>
                <a:gd name="T22" fmla="*/ 90 w 578"/>
                <a:gd name="T23" fmla="*/ 0 h 202"/>
                <a:gd name="T24" fmla="*/ 0 w 578"/>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202">
                  <a:moveTo>
                    <a:pt x="0" y="202"/>
                  </a:moveTo>
                  <a:lnTo>
                    <a:pt x="164" y="202"/>
                  </a:lnTo>
                  <a:lnTo>
                    <a:pt x="198" y="122"/>
                  </a:lnTo>
                  <a:lnTo>
                    <a:pt x="358" y="122"/>
                  </a:lnTo>
                  <a:lnTo>
                    <a:pt x="322" y="202"/>
                  </a:lnTo>
                  <a:lnTo>
                    <a:pt x="488" y="202"/>
                  </a:lnTo>
                  <a:lnTo>
                    <a:pt x="578" y="0"/>
                  </a:lnTo>
                  <a:lnTo>
                    <a:pt x="412" y="0"/>
                  </a:lnTo>
                  <a:lnTo>
                    <a:pt x="382" y="68"/>
                  </a:lnTo>
                  <a:lnTo>
                    <a:pt x="222" y="68"/>
                  </a:lnTo>
                  <a:lnTo>
                    <a:pt x="252" y="0"/>
                  </a:lnTo>
                  <a:lnTo>
                    <a:pt x="90" y="0"/>
                  </a:lnTo>
                  <a:lnTo>
                    <a:pt x="0"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63" name="Freeform 8"/>
            <p:cNvSpPr>
              <a:spLocks/>
            </p:cNvSpPr>
            <p:nvPr userDrawn="1"/>
          </p:nvSpPr>
          <p:spPr bwMode="auto">
            <a:xfrm>
              <a:off x="4368175" y="617435"/>
              <a:ext cx="650810" cy="274151"/>
            </a:xfrm>
            <a:custGeom>
              <a:avLst/>
              <a:gdLst>
                <a:gd name="T0" fmla="*/ 195 w 273"/>
                <a:gd name="T1" fmla="*/ 43 h 115"/>
                <a:gd name="T2" fmla="*/ 273 w 273"/>
                <a:gd name="T3" fmla="*/ 43 h 115"/>
                <a:gd name="T4" fmla="*/ 223 w 273"/>
                <a:gd name="T5" fmla="*/ 9 h 115"/>
                <a:gd name="T6" fmla="*/ 42 w 273"/>
                <a:gd name="T7" fmla="*/ 31 h 115"/>
                <a:gd name="T8" fmla="*/ 38 w 273"/>
                <a:gd name="T9" fmla="*/ 101 h 115"/>
                <a:gd name="T10" fmla="*/ 188 w 273"/>
                <a:gd name="T11" fmla="*/ 107 h 115"/>
                <a:gd name="T12" fmla="*/ 257 w 273"/>
                <a:gd name="T13" fmla="*/ 76 h 115"/>
                <a:gd name="T14" fmla="*/ 178 w 273"/>
                <a:gd name="T15" fmla="*/ 76 h 115"/>
                <a:gd name="T16" fmla="*/ 139 w 273"/>
                <a:gd name="T17" fmla="*/ 88 h 115"/>
                <a:gd name="T18" fmla="*/ 97 w 273"/>
                <a:gd name="T19" fmla="*/ 59 h 115"/>
                <a:gd name="T20" fmla="*/ 154 w 273"/>
                <a:gd name="T21" fmla="*/ 30 h 115"/>
                <a:gd name="T22" fmla="*/ 195 w 273"/>
                <a:gd name="T23" fmla="*/ 4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15">
                  <a:moveTo>
                    <a:pt x="195" y="43"/>
                  </a:moveTo>
                  <a:cubicBezTo>
                    <a:pt x="273" y="43"/>
                    <a:pt x="273" y="43"/>
                    <a:pt x="273" y="43"/>
                  </a:cubicBezTo>
                  <a:cubicBezTo>
                    <a:pt x="272" y="26"/>
                    <a:pt x="256" y="14"/>
                    <a:pt x="223" y="9"/>
                  </a:cubicBezTo>
                  <a:cubicBezTo>
                    <a:pt x="160" y="0"/>
                    <a:pt x="91" y="4"/>
                    <a:pt x="42" y="31"/>
                  </a:cubicBezTo>
                  <a:cubicBezTo>
                    <a:pt x="3" y="53"/>
                    <a:pt x="0" y="85"/>
                    <a:pt x="38" y="101"/>
                  </a:cubicBezTo>
                  <a:cubicBezTo>
                    <a:pt x="71" y="114"/>
                    <a:pt x="139" y="115"/>
                    <a:pt x="188" y="107"/>
                  </a:cubicBezTo>
                  <a:cubicBezTo>
                    <a:pt x="219" y="102"/>
                    <a:pt x="244" y="91"/>
                    <a:pt x="257" y="76"/>
                  </a:cubicBezTo>
                  <a:cubicBezTo>
                    <a:pt x="178" y="76"/>
                    <a:pt x="178" y="76"/>
                    <a:pt x="178" y="76"/>
                  </a:cubicBezTo>
                  <a:cubicBezTo>
                    <a:pt x="168" y="84"/>
                    <a:pt x="155" y="88"/>
                    <a:pt x="139" y="88"/>
                  </a:cubicBezTo>
                  <a:cubicBezTo>
                    <a:pt x="95" y="88"/>
                    <a:pt x="89" y="75"/>
                    <a:pt x="97" y="59"/>
                  </a:cubicBezTo>
                  <a:cubicBezTo>
                    <a:pt x="106" y="41"/>
                    <a:pt x="125" y="31"/>
                    <a:pt x="154" y="30"/>
                  </a:cubicBezTo>
                  <a:cubicBezTo>
                    <a:pt x="178" y="30"/>
                    <a:pt x="189" y="35"/>
                    <a:pt x="195"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64" name="Freeform 9"/>
            <p:cNvSpPr>
              <a:spLocks/>
            </p:cNvSpPr>
            <p:nvPr userDrawn="1"/>
          </p:nvSpPr>
          <p:spPr bwMode="auto">
            <a:xfrm>
              <a:off x="5004682" y="636506"/>
              <a:ext cx="503007" cy="240776"/>
            </a:xfrm>
            <a:custGeom>
              <a:avLst/>
              <a:gdLst>
                <a:gd name="T0" fmla="*/ 258 w 422"/>
                <a:gd name="T1" fmla="*/ 0 h 202"/>
                <a:gd name="T2" fmla="*/ 190 w 422"/>
                <a:gd name="T3" fmla="*/ 154 h 202"/>
                <a:gd name="T4" fmla="*/ 422 w 422"/>
                <a:gd name="T5" fmla="*/ 154 h 202"/>
                <a:gd name="T6" fmla="*/ 400 w 422"/>
                <a:gd name="T7" fmla="*/ 202 h 202"/>
                <a:gd name="T8" fmla="*/ 0 w 422"/>
                <a:gd name="T9" fmla="*/ 202 h 202"/>
                <a:gd name="T10" fmla="*/ 90 w 422"/>
                <a:gd name="T11" fmla="*/ 0 h 202"/>
                <a:gd name="T12" fmla="*/ 258 w 422"/>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422" h="202">
                  <a:moveTo>
                    <a:pt x="258" y="0"/>
                  </a:moveTo>
                  <a:lnTo>
                    <a:pt x="190" y="154"/>
                  </a:lnTo>
                  <a:lnTo>
                    <a:pt x="422" y="154"/>
                  </a:lnTo>
                  <a:lnTo>
                    <a:pt x="400" y="202"/>
                  </a:lnTo>
                  <a:lnTo>
                    <a:pt x="0" y="202"/>
                  </a:lnTo>
                  <a:lnTo>
                    <a:pt x="90" y="0"/>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grpSp>
      <p:grpSp>
        <p:nvGrpSpPr>
          <p:cNvPr id="165" name="Group 164"/>
          <p:cNvGrpSpPr/>
          <p:nvPr userDrawn="1"/>
        </p:nvGrpSpPr>
        <p:grpSpPr>
          <a:xfrm>
            <a:off x="3614843" y="2644563"/>
            <a:ext cx="4955968" cy="1061639"/>
            <a:chOff x="2697049" y="1983421"/>
            <a:chExt cx="3718913" cy="796229"/>
          </a:xfrm>
        </p:grpSpPr>
        <p:sp>
          <p:nvSpPr>
            <p:cNvPr id="166" name="Freeform 51"/>
            <p:cNvSpPr>
              <a:spLocks noEditPoints="1"/>
            </p:cNvSpPr>
            <p:nvPr userDrawn="1"/>
          </p:nvSpPr>
          <p:spPr bwMode="auto">
            <a:xfrm>
              <a:off x="3412224" y="2588936"/>
              <a:ext cx="83437" cy="112044"/>
            </a:xfrm>
            <a:custGeom>
              <a:avLst/>
              <a:gdLst>
                <a:gd name="T0" fmla="*/ 19 w 35"/>
                <a:gd name="T1" fmla="*/ 0 h 47"/>
                <a:gd name="T2" fmla="*/ 32 w 35"/>
                <a:gd name="T3" fmla="*/ 12 h 47"/>
                <a:gd name="T4" fmla="*/ 25 w 35"/>
                <a:gd name="T5" fmla="*/ 21 h 47"/>
                <a:gd name="T6" fmla="*/ 25 w 35"/>
                <a:gd name="T7" fmla="*/ 21 h 47"/>
                <a:gd name="T8" fmla="*/ 35 w 35"/>
                <a:gd name="T9" fmla="*/ 33 h 47"/>
                <a:gd name="T10" fmla="*/ 19 w 35"/>
                <a:gd name="T11" fmla="*/ 47 h 47"/>
                <a:gd name="T12" fmla="*/ 0 w 35"/>
                <a:gd name="T13" fmla="*/ 47 h 47"/>
                <a:gd name="T14" fmla="*/ 0 w 35"/>
                <a:gd name="T15" fmla="*/ 0 h 47"/>
                <a:gd name="T16" fmla="*/ 19 w 35"/>
                <a:gd name="T17" fmla="*/ 0 h 47"/>
                <a:gd name="T18" fmla="*/ 17 w 35"/>
                <a:gd name="T19" fmla="*/ 19 h 47"/>
                <a:gd name="T20" fmla="*/ 25 w 35"/>
                <a:gd name="T21" fmla="*/ 13 h 47"/>
                <a:gd name="T22" fmla="*/ 17 w 35"/>
                <a:gd name="T23" fmla="*/ 6 h 47"/>
                <a:gd name="T24" fmla="*/ 8 w 35"/>
                <a:gd name="T25" fmla="*/ 6 h 47"/>
                <a:gd name="T26" fmla="*/ 8 w 35"/>
                <a:gd name="T27" fmla="*/ 19 h 47"/>
                <a:gd name="T28" fmla="*/ 17 w 35"/>
                <a:gd name="T29" fmla="*/ 19 h 47"/>
                <a:gd name="T30" fmla="*/ 19 w 35"/>
                <a:gd name="T31" fmla="*/ 41 h 47"/>
                <a:gd name="T32" fmla="*/ 28 w 35"/>
                <a:gd name="T33" fmla="*/ 33 h 47"/>
                <a:gd name="T34" fmla="*/ 19 w 35"/>
                <a:gd name="T35" fmla="*/ 25 h 47"/>
                <a:gd name="T36" fmla="*/ 8 w 35"/>
                <a:gd name="T37" fmla="*/ 25 h 47"/>
                <a:gd name="T38" fmla="*/ 8 w 35"/>
                <a:gd name="T39" fmla="*/ 41 h 47"/>
                <a:gd name="T40" fmla="*/ 19 w 35"/>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7">
                  <a:moveTo>
                    <a:pt x="19" y="0"/>
                  </a:moveTo>
                  <a:cubicBezTo>
                    <a:pt x="27" y="0"/>
                    <a:pt x="32" y="5"/>
                    <a:pt x="32" y="12"/>
                  </a:cubicBezTo>
                  <a:cubicBezTo>
                    <a:pt x="32" y="16"/>
                    <a:pt x="29" y="20"/>
                    <a:pt x="25" y="21"/>
                  </a:cubicBezTo>
                  <a:cubicBezTo>
                    <a:pt x="25" y="21"/>
                    <a:pt x="25" y="21"/>
                    <a:pt x="25" y="21"/>
                  </a:cubicBezTo>
                  <a:cubicBezTo>
                    <a:pt x="30" y="22"/>
                    <a:pt x="35" y="27"/>
                    <a:pt x="35" y="33"/>
                  </a:cubicBezTo>
                  <a:cubicBezTo>
                    <a:pt x="35" y="41"/>
                    <a:pt x="30" y="47"/>
                    <a:pt x="19" y="47"/>
                  </a:cubicBezTo>
                  <a:cubicBezTo>
                    <a:pt x="0" y="47"/>
                    <a:pt x="0" y="47"/>
                    <a:pt x="0" y="47"/>
                  </a:cubicBezTo>
                  <a:cubicBezTo>
                    <a:pt x="0" y="0"/>
                    <a:pt x="0" y="0"/>
                    <a:pt x="0" y="0"/>
                  </a:cubicBezTo>
                  <a:lnTo>
                    <a:pt x="19" y="0"/>
                  </a:lnTo>
                  <a:close/>
                  <a:moveTo>
                    <a:pt x="17" y="19"/>
                  </a:moveTo>
                  <a:cubicBezTo>
                    <a:pt x="22" y="19"/>
                    <a:pt x="25" y="16"/>
                    <a:pt x="25" y="13"/>
                  </a:cubicBezTo>
                  <a:cubicBezTo>
                    <a:pt x="25" y="9"/>
                    <a:pt x="22" y="6"/>
                    <a:pt x="17" y="6"/>
                  </a:cubicBezTo>
                  <a:cubicBezTo>
                    <a:pt x="8" y="6"/>
                    <a:pt x="8" y="6"/>
                    <a:pt x="8" y="6"/>
                  </a:cubicBezTo>
                  <a:cubicBezTo>
                    <a:pt x="8" y="19"/>
                    <a:pt x="8" y="19"/>
                    <a:pt x="8" y="19"/>
                  </a:cubicBezTo>
                  <a:lnTo>
                    <a:pt x="17" y="19"/>
                  </a:lnTo>
                  <a:close/>
                  <a:moveTo>
                    <a:pt x="19" y="41"/>
                  </a:moveTo>
                  <a:cubicBezTo>
                    <a:pt x="24" y="41"/>
                    <a:pt x="28" y="37"/>
                    <a:pt x="28" y="33"/>
                  </a:cubicBezTo>
                  <a:cubicBezTo>
                    <a:pt x="28" y="28"/>
                    <a:pt x="24" y="25"/>
                    <a:pt x="19" y="25"/>
                  </a:cubicBezTo>
                  <a:cubicBezTo>
                    <a:pt x="8" y="25"/>
                    <a:pt x="8" y="25"/>
                    <a:pt x="8" y="25"/>
                  </a:cubicBezTo>
                  <a:cubicBezTo>
                    <a:pt x="8" y="41"/>
                    <a:pt x="8" y="41"/>
                    <a:pt x="8" y="41"/>
                  </a:cubicBezTo>
                  <a:lnTo>
                    <a:pt x="1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67" name="Freeform 52"/>
            <p:cNvSpPr>
              <a:spLocks/>
            </p:cNvSpPr>
            <p:nvPr userDrawn="1"/>
          </p:nvSpPr>
          <p:spPr bwMode="auto">
            <a:xfrm>
              <a:off x="3521884"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68" name="Freeform 53"/>
            <p:cNvSpPr>
              <a:spLocks/>
            </p:cNvSpPr>
            <p:nvPr userDrawn="1"/>
          </p:nvSpPr>
          <p:spPr bwMode="auto">
            <a:xfrm>
              <a:off x="3619625" y="2588936"/>
              <a:ext cx="102508" cy="112044"/>
            </a:xfrm>
            <a:custGeom>
              <a:avLst/>
              <a:gdLst>
                <a:gd name="T0" fmla="*/ 43 w 43"/>
                <a:gd name="T1" fmla="*/ 0 h 47"/>
                <a:gd name="T2" fmla="*/ 25 w 43"/>
                <a:gd name="T3" fmla="*/ 25 h 47"/>
                <a:gd name="T4" fmla="*/ 25 w 43"/>
                <a:gd name="T5" fmla="*/ 47 h 47"/>
                <a:gd name="T6" fmla="*/ 18 w 43"/>
                <a:gd name="T7" fmla="*/ 47 h 47"/>
                <a:gd name="T8" fmla="*/ 18 w 43"/>
                <a:gd name="T9" fmla="*/ 25 h 47"/>
                <a:gd name="T10" fmla="*/ 0 w 43"/>
                <a:gd name="T11" fmla="*/ 0 h 47"/>
                <a:gd name="T12" fmla="*/ 8 w 43"/>
                <a:gd name="T13" fmla="*/ 0 h 47"/>
                <a:gd name="T14" fmla="*/ 19 w 43"/>
                <a:gd name="T15" fmla="*/ 14 h 47"/>
                <a:gd name="T16" fmla="*/ 21 w 43"/>
                <a:gd name="T17" fmla="*/ 18 h 47"/>
                <a:gd name="T18" fmla="*/ 22 w 43"/>
                <a:gd name="T19" fmla="*/ 18 h 47"/>
                <a:gd name="T20" fmla="*/ 24 w 43"/>
                <a:gd name="T21" fmla="*/ 14 h 47"/>
                <a:gd name="T22" fmla="*/ 35 w 43"/>
                <a:gd name="T23" fmla="*/ 0 h 47"/>
                <a:gd name="T24" fmla="*/ 43 w 43"/>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7">
                  <a:moveTo>
                    <a:pt x="43" y="0"/>
                  </a:moveTo>
                  <a:cubicBezTo>
                    <a:pt x="25" y="25"/>
                    <a:pt x="25" y="25"/>
                    <a:pt x="25" y="25"/>
                  </a:cubicBezTo>
                  <a:cubicBezTo>
                    <a:pt x="25" y="47"/>
                    <a:pt x="25" y="47"/>
                    <a:pt x="25" y="47"/>
                  </a:cubicBezTo>
                  <a:cubicBezTo>
                    <a:pt x="18" y="47"/>
                    <a:pt x="18" y="47"/>
                    <a:pt x="18" y="47"/>
                  </a:cubicBezTo>
                  <a:cubicBezTo>
                    <a:pt x="18" y="25"/>
                    <a:pt x="18" y="25"/>
                    <a:pt x="18" y="25"/>
                  </a:cubicBezTo>
                  <a:cubicBezTo>
                    <a:pt x="0" y="0"/>
                    <a:pt x="0" y="0"/>
                    <a:pt x="0" y="0"/>
                  </a:cubicBezTo>
                  <a:cubicBezTo>
                    <a:pt x="8" y="0"/>
                    <a:pt x="8" y="0"/>
                    <a:pt x="8" y="0"/>
                  </a:cubicBezTo>
                  <a:cubicBezTo>
                    <a:pt x="19" y="14"/>
                    <a:pt x="19" y="14"/>
                    <a:pt x="19" y="14"/>
                  </a:cubicBezTo>
                  <a:cubicBezTo>
                    <a:pt x="20" y="16"/>
                    <a:pt x="21" y="18"/>
                    <a:pt x="21" y="18"/>
                  </a:cubicBezTo>
                  <a:cubicBezTo>
                    <a:pt x="22" y="18"/>
                    <a:pt x="22" y="18"/>
                    <a:pt x="22" y="18"/>
                  </a:cubicBezTo>
                  <a:cubicBezTo>
                    <a:pt x="22" y="18"/>
                    <a:pt x="23" y="16"/>
                    <a:pt x="24" y="14"/>
                  </a:cubicBezTo>
                  <a:cubicBezTo>
                    <a:pt x="35" y="0"/>
                    <a:pt x="35" y="0"/>
                    <a:pt x="35" y="0"/>
                  </a:cubicBez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69" name="Freeform 54"/>
            <p:cNvSpPr>
              <a:spLocks noEditPoints="1"/>
            </p:cNvSpPr>
            <p:nvPr userDrawn="1"/>
          </p:nvSpPr>
          <p:spPr bwMode="auto">
            <a:xfrm>
              <a:off x="3726901" y="2586552"/>
              <a:ext cx="114428" cy="116812"/>
            </a:xfrm>
            <a:custGeom>
              <a:avLst/>
              <a:gdLst>
                <a:gd name="T0" fmla="*/ 24 w 48"/>
                <a:gd name="T1" fmla="*/ 0 h 49"/>
                <a:gd name="T2" fmla="*/ 48 w 48"/>
                <a:gd name="T3" fmla="*/ 24 h 49"/>
                <a:gd name="T4" fmla="*/ 24 w 48"/>
                <a:gd name="T5" fmla="*/ 49 h 49"/>
                <a:gd name="T6" fmla="*/ 0 w 48"/>
                <a:gd name="T7" fmla="*/ 24 h 49"/>
                <a:gd name="T8" fmla="*/ 24 w 48"/>
                <a:gd name="T9" fmla="*/ 0 h 49"/>
                <a:gd name="T10" fmla="*/ 24 w 48"/>
                <a:gd name="T11" fmla="*/ 41 h 49"/>
                <a:gd name="T12" fmla="*/ 41 w 48"/>
                <a:gd name="T13" fmla="*/ 24 h 49"/>
                <a:gd name="T14" fmla="*/ 24 w 48"/>
                <a:gd name="T15" fmla="*/ 7 h 49"/>
                <a:gd name="T16" fmla="*/ 7 w 48"/>
                <a:gd name="T17" fmla="*/ 24 h 49"/>
                <a:gd name="T18" fmla="*/ 24 w 48"/>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24" y="0"/>
                  </a:moveTo>
                  <a:cubicBezTo>
                    <a:pt x="37" y="0"/>
                    <a:pt x="48" y="10"/>
                    <a:pt x="48" y="24"/>
                  </a:cubicBezTo>
                  <a:cubicBezTo>
                    <a:pt x="48" y="39"/>
                    <a:pt x="37"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4" y="7"/>
                    <a:pt x="7" y="14"/>
                    <a:pt x="7" y="24"/>
                  </a:cubicBezTo>
                  <a:cubicBezTo>
                    <a:pt x="7" y="35"/>
                    <a:pt x="14"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70" name="Freeform 55"/>
            <p:cNvSpPr>
              <a:spLocks/>
            </p:cNvSpPr>
            <p:nvPr userDrawn="1"/>
          </p:nvSpPr>
          <p:spPr bwMode="auto">
            <a:xfrm>
              <a:off x="3867553" y="2588936"/>
              <a:ext cx="92973" cy="112044"/>
            </a:xfrm>
            <a:custGeom>
              <a:avLst/>
              <a:gdLst>
                <a:gd name="T0" fmla="*/ 39 w 39"/>
                <a:gd name="T1" fmla="*/ 0 h 47"/>
                <a:gd name="T2" fmla="*/ 39 w 39"/>
                <a:gd name="T3" fmla="*/ 47 h 47"/>
                <a:gd name="T4" fmla="*/ 32 w 39"/>
                <a:gd name="T5" fmla="*/ 47 h 47"/>
                <a:gd name="T6" fmla="*/ 15 w 39"/>
                <a:gd name="T7" fmla="*/ 24 h 47"/>
                <a:gd name="T8" fmla="*/ 7 w 39"/>
                <a:gd name="T9" fmla="*/ 12 h 47"/>
                <a:gd name="T10" fmla="*/ 7 w 39"/>
                <a:gd name="T11" fmla="*/ 12 h 47"/>
                <a:gd name="T12" fmla="*/ 7 w 39"/>
                <a:gd name="T13" fmla="*/ 27 h 47"/>
                <a:gd name="T14" fmla="*/ 7 w 39"/>
                <a:gd name="T15" fmla="*/ 47 h 47"/>
                <a:gd name="T16" fmla="*/ 0 w 39"/>
                <a:gd name="T17" fmla="*/ 47 h 47"/>
                <a:gd name="T18" fmla="*/ 0 w 39"/>
                <a:gd name="T19" fmla="*/ 0 h 47"/>
                <a:gd name="T20" fmla="*/ 7 w 39"/>
                <a:gd name="T21" fmla="*/ 0 h 47"/>
                <a:gd name="T22" fmla="*/ 24 w 39"/>
                <a:gd name="T23" fmla="*/ 23 h 47"/>
                <a:gd name="T24" fmla="*/ 32 w 39"/>
                <a:gd name="T25" fmla="*/ 34 h 47"/>
                <a:gd name="T26" fmla="*/ 32 w 39"/>
                <a:gd name="T27" fmla="*/ 34 h 47"/>
                <a:gd name="T28" fmla="*/ 32 w 39"/>
                <a:gd name="T29" fmla="*/ 20 h 47"/>
                <a:gd name="T30" fmla="*/ 32 w 39"/>
                <a:gd name="T31" fmla="*/ 0 h 47"/>
                <a:gd name="T32" fmla="*/ 39 w 39"/>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47">
                  <a:moveTo>
                    <a:pt x="39" y="0"/>
                  </a:moveTo>
                  <a:cubicBezTo>
                    <a:pt x="39" y="47"/>
                    <a:pt x="39" y="47"/>
                    <a:pt x="39" y="47"/>
                  </a:cubicBezTo>
                  <a:cubicBezTo>
                    <a:pt x="32" y="47"/>
                    <a:pt x="32" y="47"/>
                    <a:pt x="32" y="47"/>
                  </a:cubicBezTo>
                  <a:cubicBezTo>
                    <a:pt x="15" y="24"/>
                    <a:pt x="15" y="24"/>
                    <a:pt x="15" y="24"/>
                  </a:cubicBezTo>
                  <a:cubicBezTo>
                    <a:pt x="11" y="18"/>
                    <a:pt x="7" y="12"/>
                    <a:pt x="7" y="12"/>
                  </a:cubicBezTo>
                  <a:cubicBezTo>
                    <a:pt x="7" y="12"/>
                    <a:pt x="7" y="12"/>
                    <a:pt x="7" y="12"/>
                  </a:cubicBezTo>
                  <a:cubicBezTo>
                    <a:pt x="7" y="12"/>
                    <a:pt x="7" y="19"/>
                    <a:pt x="7" y="27"/>
                  </a:cubicBezTo>
                  <a:cubicBezTo>
                    <a:pt x="7" y="47"/>
                    <a:pt x="7" y="47"/>
                    <a:pt x="7" y="47"/>
                  </a:cubicBezTo>
                  <a:cubicBezTo>
                    <a:pt x="0" y="47"/>
                    <a:pt x="0" y="47"/>
                    <a:pt x="0" y="47"/>
                  </a:cubicBezTo>
                  <a:cubicBezTo>
                    <a:pt x="0" y="0"/>
                    <a:pt x="0" y="0"/>
                    <a:pt x="0" y="0"/>
                  </a:cubicBezTo>
                  <a:cubicBezTo>
                    <a:pt x="7" y="0"/>
                    <a:pt x="7" y="0"/>
                    <a:pt x="7" y="0"/>
                  </a:cubicBezTo>
                  <a:cubicBezTo>
                    <a:pt x="24" y="23"/>
                    <a:pt x="24" y="23"/>
                    <a:pt x="24" y="23"/>
                  </a:cubicBezTo>
                  <a:cubicBezTo>
                    <a:pt x="27" y="28"/>
                    <a:pt x="32" y="34"/>
                    <a:pt x="32" y="34"/>
                  </a:cubicBezTo>
                  <a:cubicBezTo>
                    <a:pt x="32" y="34"/>
                    <a:pt x="32" y="34"/>
                    <a:pt x="32" y="34"/>
                  </a:cubicBezTo>
                  <a:cubicBezTo>
                    <a:pt x="32" y="34"/>
                    <a:pt x="32" y="27"/>
                    <a:pt x="32" y="20"/>
                  </a:cubicBezTo>
                  <a:cubicBezTo>
                    <a:pt x="32" y="0"/>
                    <a:pt x="32" y="0"/>
                    <a:pt x="32" y="0"/>
                  </a:cubicBezTo>
                  <a:lnTo>
                    <a:pt x="3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71" name="Freeform 56"/>
            <p:cNvSpPr>
              <a:spLocks noEditPoints="1"/>
            </p:cNvSpPr>
            <p:nvPr userDrawn="1"/>
          </p:nvSpPr>
          <p:spPr bwMode="auto">
            <a:xfrm>
              <a:off x="3996284" y="2588936"/>
              <a:ext cx="104892" cy="112044"/>
            </a:xfrm>
            <a:custGeom>
              <a:avLst/>
              <a:gdLst>
                <a:gd name="T0" fmla="*/ 20 w 44"/>
                <a:gd name="T1" fmla="*/ 0 h 47"/>
                <a:gd name="T2" fmla="*/ 44 w 44"/>
                <a:gd name="T3" fmla="*/ 24 h 47"/>
                <a:gd name="T4" fmla="*/ 20 w 44"/>
                <a:gd name="T5" fmla="*/ 47 h 47"/>
                <a:gd name="T6" fmla="*/ 0 w 44"/>
                <a:gd name="T7" fmla="*/ 47 h 47"/>
                <a:gd name="T8" fmla="*/ 0 w 44"/>
                <a:gd name="T9" fmla="*/ 0 h 47"/>
                <a:gd name="T10" fmla="*/ 20 w 44"/>
                <a:gd name="T11" fmla="*/ 0 h 47"/>
                <a:gd name="T12" fmla="*/ 20 w 44"/>
                <a:gd name="T13" fmla="*/ 40 h 47"/>
                <a:gd name="T14" fmla="*/ 36 w 44"/>
                <a:gd name="T15" fmla="*/ 24 h 47"/>
                <a:gd name="T16" fmla="*/ 20 w 44"/>
                <a:gd name="T17" fmla="*/ 7 h 47"/>
                <a:gd name="T18" fmla="*/ 7 w 44"/>
                <a:gd name="T19" fmla="*/ 7 h 47"/>
                <a:gd name="T20" fmla="*/ 7 w 44"/>
                <a:gd name="T21" fmla="*/ 40 h 47"/>
                <a:gd name="T22" fmla="*/ 20 w 44"/>
                <a:gd name="T23"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7">
                  <a:moveTo>
                    <a:pt x="20" y="0"/>
                  </a:moveTo>
                  <a:cubicBezTo>
                    <a:pt x="33" y="0"/>
                    <a:pt x="44" y="10"/>
                    <a:pt x="44" y="24"/>
                  </a:cubicBezTo>
                  <a:cubicBezTo>
                    <a:pt x="44" y="38"/>
                    <a:pt x="33" y="47"/>
                    <a:pt x="20" y="47"/>
                  </a:cubicBezTo>
                  <a:cubicBezTo>
                    <a:pt x="0" y="47"/>
                    <a:pt x="0" y="47"/>
                    <a:pt x="0" y="47"/>
                  </a:cubicBezTo>
                  <a:cubicBezTo>
                    <a:pt x="0" y="0"/>
                    <a:pt x="0" y="0"/>
                    <a:pt x="0" y="0"/>
                  </a:cubicBezTo>
                  <a:lnTo>
                    <a:pt x="20" y="0"/>
                  </a:lnTo>
                  <a:close/>
                  <a:moveTo>
                    <a:pt x="20" y="40"/>
                  </a:moveTo>
                  <a:cubicBezTo>
                    <a:pt x="29" y="40"/>
                    <a:pt x="36" y="34"/>
                    <a:pt x="36" y="24"/>
                  </a:cubicBezTo>
                  <a:cubicBezTo>
                    <a:pt x="36" y="13"/>
                    <a:pt x="29" y="7"/>
                    <a:pt x="20" y="7"/>
                  </a:cubicBezTo>
                  <a:cubicBezTo>
                    <a:pt x="7" y="7"/>
                    <a:pt x="7" y="7"/>
                    <a:pt x="7" y="7"/>
                  </a:cubicBezTo>
                  <a:cubicBezTo>
                    <a:pt x="7" y="40"/>
                    <a:pt x="7" y="40"/>
                    <a:pt x="7" y="40"/>
                  </a:cubicBezTo>
                  <a:lnTo>
                    <a:pt x="20"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72" name="Freeform 57"/>
            <p:cNvSpPr>
              <a:spLocks/>
            </p:cNvSpPr>
            <p:nvPr userDrawn="1"/>
          </p:nvSpPr>
          <p:spPr bwMode="auto">
            <a:xfrm>
              <a:off x="4163158" y="2588936"/>
              <a:ext cx="88205" cy="112044"/>
            </a:xfrm>
            <a:custGeom>
              <a:avLst/>
              <a:gdLst>
                <a:gd name="T0" fmla="*/ 74 w 74"/>
                <a:gd name="T1" fmla="*/ 0 h 94"/>
                <a:gd name="T2" fmla="*/ 74 w 74"/>
                <a:gd name="T3" fmla="*/ 14 h 94"/>
                <a:gd name="T4" fmla="*/ 44 w 74"/>
                <a:gd name="T5" fmla="*/ 14 h 94"/>
                <a:gd name="T6" fmla="*/ 44 w 74"/>
                <a:gd name="T7" fmla="*/ 94 h 94"/>
                <a:gd name="T8" fmla="*/ 30 w 74"/>
                <a:gd name="T9" fmla="*/ 94 h 94"/>
                <a:gd name="T10" fmla="*/ 30 w 74"/>
                <a:gd name="T11" fmla="*/ 14 h 94"/>
                <a:gd name="T12" fmla="*/ 0 w 74"/>
                <a:gd name="T13" fmla="*/ 14 h 94"/>
                <a:gd name="T14" fmla="*/ 0 w 74"/>
                <a:gd name="T15" fmla="*/ 0 h 94"/>
                <a:gd name="T16" fmla="*/ 74 w 74"/>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94">
                  <a:moveTo>
                    <a:pt x="74" y="0"/>
                  </a:moveTo>
                  <a:lnTo>
                    <a:pt x="74" y="14"/>
                  </a:lnTo>
                  <a:lnTo>
                    <a:pt x="44" y="14"/>
                  </a:lnTo>
                  <a:lnTo>
                    <a:pt x="44" y="94"/>
                  </a:lnTo>
                  <a:lnTo>
                    <a:pt x="30" y="94"/>
                  </a:lnTo>
                  <a:lnTo>
                    <a:pt x="30" y="14"/>
                  </a:lnTo>
                  <a:lnTo>
                    <a:pt x="0" y="14"/>
                  </a:lnTo>
                  <a:lnTo>
                    <a:pt x="0" y="0"/>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73" name="Freeform 58"/>
            <p:cNvSpPr>
              <a:spLocks/>
            </p:cNvSpPr>
            <p:nvPr userDrawn="1"/>
          </p:nvSpPr>
          <p:spPr bwMode="auto">
            <a:xfrm>
              <a:off x="4275203" y="2588936"/>
              <a:ext cx="90589" cy="112044"/>
            </a:xfrm>
            <a:custGeom>
              <a:avLst/>
              <a:gdLst>
                <a:gd name="T0" fmla="*/ 76 w 76"/>
                <a:gd name="T1" fmla="*/ 0 h 94"/>
                <a:gd name="T2" fmla="*/ 76 w 76"/>
                <a:gd name="T3" fmla="*/ 94 h 94"/>
                <a:gd name="T4" fmla="*/ 60 w 76"/>
                <a:gd name="T5" fmla="*/ 94 h 94"/>
                <a:gd name="T6" fmla="*/ 60 w 76"/>
                <a:gd name="T7" fmla="*/ 52 h 94"/>
                <a:gd name="T8" fmla="*/ 16 w 76"/>
                <a:gd name="T9" fmla="*/ 52 h 94"/>
                <a:gd name="T10" fmla="*/ 16 w 76"/>
                <a:gd name="T11" fmla="*/ 94 h 94"/>
                <a:gd name="T12" fmla="*/ 0 w 76"/>
                <a:gd name="T13" fmla="*/ 94 h 94"/>
                <a:gd name="T14" fmla="*/ 0 w 76"/>
                <a:gd name="T15" fmla="*/ 0 h 94"/>
                <a:gd name="T16" fmla="*/ 16 w 76"/>
                <a:gd name="T17" fmla="*/ 0 h 94"/>
                <a:gd name="T18" fmla="*/ 16 w 76"/>
                <a:gd name="T19" fmla="*/ 38 h 94"/>
                <a:gd name="T20" fmla="*/ 60 w 76"/>
                <a:gd name="T21" fmla="*/ 38 h 94"/>
                <a:gd name="T22" fmla="*/ 60 w 76"/>
                <a:gd name="T23" fmla="*/ 0 h 94"/>
                <a:gd name="T24" fmla="*/ 76 w 76"/>
                <a:gd name="T2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94">
                  <a:moveTo>
                    <a:pt x="76" y="0"/>
                  </a:moveTo>
                  <a:lnTo>
                    <a:pt x="76" y="94"/>
                  </a:lnTo>
                  <a:lnTo>
                    <a:pt x="60" y="94"/>
                  </a:lnTo>
                  <a:lnTo>
                    <a:pt x="60" y="52"/>
                  </a:lnTo>
                  <a:lnTo>
                    <a:pt x="16" y="52"/>
                  </a:lnTo>
                  <a:lnTo>
                    <a:pt x="16" y="94"/>
                  </a:lnTo>
                  <a:lnTo>
                    <a:pt x="0" y="94"/>
                  </a:lnTo>
                  <a:lnTo>
                    <a:pt x="0" y="0"/>
                  </a:lnTo>
                  <a:lnTo>
                    <a:pt x="16" y="0"/>
                  </a:lnTo>
                  <a:lnTo>
                    <a:pt x="16" y="38"/>
                  </a:lnTo>
                  <a:lnTo>
                    <a:pt x="60" y="38"/>
                  </a:lnTo>
                  <a:lnTo>
                    <a:pt x="6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74" name="Freeform 59"/>
            <p:cNvSpPr>
              <a:spLocks/>
            </p:cNvSpPr>
            <p:nvPr userDrawn="1"/>
          </p:nvSpPr>
          <p:spPr bwMode="auto">
            <a:xfrm>
              <a:off x="4399166" y="2588936"/>
              <a:ext cx="78669" cy="112044"/>
            </a:xfrm>
            <a:custGeom>
              <a:avLst/>
              <a:gdLst>
                <a:gd name="T0" fmla="*/ 66 w 66"/>
                <a:gd name="T1" fmla="*/ 80 h 94"/>
                <a:gd name="T2" fmla="*/ 66 w 66"/>
                <a:gd name="T3" fmla="*/ 94 h 94"/>
                <a:gd name="T4" fmla="*/ 0 w 66"/>
                <a:gd name="T5" fmla="*/ 94 h 94"/>
                <a:gd name="T6" fmla="*/ 0 w 66"/>
                <a:gd name="T7" fmla="*/ 0 h 94"/>
                <a:gd name="T8" fmla="*/ 64 w 66"/>
                <a:gd name="T9" fmla="*/ 0 h 94"/>
                <a:gd name="T10" fmla="*/ 64 w 66"/>
                <a:gd name="T11" fmla="*/ 14 h 94"/>
                <a:gd name="T12" fmla="*/ 16 w 66"/>
                <a:gd name="T13" fmla="*/ 14 h 94"/>
                <a:gd name="T14" fmla="*/ 16 w 66"/>
                <a:gd name="T15" fmla="*/ 38 h 94"/>
                <a:gd name="T16" fmla="*/ 54 w 66"/>
                <a:gd name="T17" fmla="*/ 38 h 94"/>
                <a:gd name="T18" fmla="*/ 54 w 66"/>
                <a:gd name="T19" fmla="*/ 52 h 94"/>
                <a:gd name="T20" fmla="*/ 16 w 66"/>
                <a:gd name="T21" fmla="*/ 52 h 94"/>
                <a:gd name="T22" fmla="*/ 16 w 66"/>
                <a:gd name="T23" fmla="*/ 80 h 94"/>
                <a:gd name="T24" fmla="*/ 66 w 66"/>
                <a:gd name="T25"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4">
                  <a:moveTo>
                    <a:pt x="66" y="80"/>
                  </a:moveTo>
                  <a:lnTo>
                    <a:pt x="66" y="94"/>
                  </a:lnTo>
                  <a:lnTo>
                    <a:pt x="0" y="94"/>
                  </a:lnTo>
                  <a:lnTo>
                    <a:pt x="0" y="0"/>
                  </a:lnTo>
                  <a:lnTo>
                    <a:pt x="64" y="0"/>
                  </a:lnTo>
                  <a:lnTo>
                    <a:pt x="64" y="14"/>
                  </a:lnTo>
                  <a:lnTo>
                    <a:pt x="16" y="14"/>
                  </a:lnTo>
                  <a:lnTo>
                    <a:pt x="16" y="38"/>
                  </a:lnTo>
                  <a:lnTo>
                    <a:pt x="54" y="38"/>
                  </a:lnTo>
                  <a:lnTo>
                    <a:pt x="54" y="52"/>
                  </a:lnTo>
                  <a:lnTo>
                    <a:pt x="16" y="52"/>
                  </a:lnTo>
                  <a:lnTo>
                    <a:pt x="16" y="80"/>
                  </a:lnTo>
                  <a:lnTo>
                    <a:pt x="6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75" name="Freeform 60"/>
            <p:cNvSpPr>
              <a:spLocks/>
            </p:cNvSpPr>
            <p:nvPr userDrawn="1"/>
          </p:nvSpPr>
          <p:spPr bwMode="auto">
            <a:xfrm>
              <a:off x="4546969" y="2586552"/>
              <a:ext cx="109660" cy="116812"/>
            </a:xfrm>
            <a:custGeom>
              <a:avLst/>
              <a:gdLst>
                <a:gd name="T0" fmla="*/ 38 w 46"/>
                <a:gd name="T1" fmla="*/ 14 h 49"/>
                <a:gd name="T2" fmla="*/ 24 w 46"/>
                <a:gd name="T3" fmla="*/ 7 h 49"/>
                <a:gd name="T4" fmla="*/ 7 w 46"/>
                <a:gd name="T5" fmla="*/ 24 h 49"/>
                <a:gd name="T6" fmla="*/ 24 w 46"/>
                <a:gd name="T7" fmla="*/ 41 h 49"/>
                <a:gd name="T8" fmla="*/ 39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8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8" y="14"/>
                  </a:moveTo>
                  <a:cubicBezTo>
                    <a:pt x="35" y="10"/>
                    <a:pt x="30" y="7"/>
                    <a:pt x="24" y="7"/>
                  </a:cubicBezTo>
                  <a:cubicBezTo>
                    <a:pt x="14" y="7"/>
                    <a:pt x="7" y="14"/>
                    <a:pt x="7" y="24"/>
                  </a:cubicBezTo>
                  <a:cubicBezTo>
                    <a:pt x="7" y="35"/>
                    <a:pt x="15" y="41"/>
                    <a:pt x="24" y="41"/>
                  </a:cubicBezTo>
                  <a:cubicBezTo>
                    <a:pt x="30" y="41"/>
                    <a:pt x="36" y="38"/>
                    <a:pt x="39" y="33"/>
                  </a:cubicBezTo>
                  <a:cubicBezTo>
                    <a:pt x="46" y="35"/>
                    <a:pt x="46" y="35"/>
                    <a:pt x="46" y="35"/>
                  </a:cubicBezTo>
                  <a:cubicBezTo>
                    <a:pt x="42" y="43"/>
                    <a:pt x="34" y="49"/>
                    <a:pt x="24" y="49"/>
                  </a:cubicBezTo>
                  <a:cubicBezTo>
                    <a:pt x="11" y="49"/>
                    <a:pt x="0" y="39"/>
                    <a:pt x="0" y="24"/>
                  </a:cubicBezTo>
                  <a:cubicBezTo>
                    <a:pt x="0" y="10"/>
                    <a:pt x="11" y="0"/>
                    <a:pt x="24" y="0"/>
                  </a:cubicBezTo>
                  <a:cubicBezTo>
                    <a:pt x="33" y="0"/>
                    <a:pt x="41" y="5"/>
                    <a:pt x="45" y="12"/>
                  </a:cubicBezTo>
                  <a:lnTo>
                    <a:pt x="3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76" name="Freeform 61"/>
            <p:cNvSpPr>
              <a:spLocks noEditPoints="1"/>
            </p:cNvSpPr>
            <p:nvPr userDrawn="1"/>
          </p:nvSpPr>
          <p:spPr bwMode="auto">
            <a:xfrm>
              <a:off x="4673317" y="2586552"/>
              <a:ext cx="116812" cy="116812"/>
            </a:xfrm>
            <a:custGeom>
              <a:avLst/>
              <a:gdLst>
                <a:gd name="T0" fmla="*/ 24 w 49"/>
                <a:gd name="T1" fmla="*/ 0 h 49"/>
                <a:gd name="T2" fmla="*/ 49 w 49"/>
                <a:gd name="T3" fmla="*/ 24 h 49"/>
                <a:gd name="T4" fmla="*/ 24 w 49"/>
                <a:gd name="T5" fmla="*/ 49 h 49"/>
                <a:gd name="T6" fmla="*/ 0 w 49"/>
                <a:gd name="T7" fmla="*/ 24 h 49"/>
                <a:gd name="T8" fmla="*/ 24 w 49"/>
                <a:gd name="T9" fmla="*/ 0 h 49"/>
                <a:gd name="T10" fmla="*/ 24 w 49"/>
                <a:gd name="T11" fmla="*/ 41 h 49"/>
                <a:gd name="T12" fmla="*/ 41 w 49"/>
                <a:gd name="T13" fmla="*/ 24 h 49"/>
                <a:gd name="T14" fmla="*/ 24 w 49"/>
                <a:gd name="T15" fmla="*/ 7 h 49"/>
                <a:gd name="T16" fmla="*/ 8 w 49"/>
                <a:gd name="T17" fmla="*/ 24 h 49"/>
                <a:gd name="T18" fmla="*/ 24 w 49"/>
                <a:gd name="T19"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9">
                  <a:moveTo>
                    <a:pt x="24" y="0"/>
                  </a:moveTo>
                  <a:cubicBezTo>
                    <a:pt x="38" y="0"/>
                    <a:pt x="49" y="10"/>
                    <a:pt x="49" y="24"/>
                  </a:cubicBezTo>
                  <a:cubicBezTo>
                    <a:pt x="49" y="39"/>
                    <a:pt x="38" y="49"/>
                    <a:pt x="24" y="49"/>
                  </a:cubicBezTo>
                  <a:cubicBezTo>
                    <a:pt x="11" y="49"/>
                    <a:pt x="0" y="39"/>
                    <a:pt x="0" y="24"/>
                  </a:cubicBezTo>
                  <a:cubicBezTo>
                    <a:pt x="0" y="10"/>
                    <a:pt x="11" y="0"/>
                    <a:pt x="24" y="0"/>
                  </a:cubicBezTo>
                  <a:moveTo>
                    <a:pt x="24" y="41"/>
                  </a:moveTo>
                  <a:cubicBezTo>
                    <a:pt x="34" y="41"/>
                    <a:pt x="41" y="35"/>
                    <a:pt x="41" y="24"/>
                  </a:cubicBezTo>
                  <a:cubicBezTo>
                    <a:pt x="41" y="14"/>
                    <a:pt x="34" y="7"/>
                    <a:pt x="24" y="7"/>
                  </a:cubicBezTo>
                  <a:cubicBezTo>
                    <a:pt x="15" y="7"/>
                    <a:pt x="8" y="14"/>
                    <a:pt x="8" y="24"/>
                  </a:cubicBezTo>
                  <a:cubicBezTo>
                    <a:pt x="8" y="35"/>
                    <a:pt x="15" y="41"/>
                    <a:pt x="24"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77" name="Freeform 62"/>
            <p:cNvSpPr>
              <a:spLocks/>
            </p:cNvSpPr>
            <p:nvPr userDrawn="1"/>
          </p:nvSpPr>
          <p:spPr bwMode="auto">
            <a:xfrm>
              <a:off x="4813968" y="2588936"/>
              <a:ext cx="95357" cy="112044"/>
            </a:xfrm>
            <a:custGeom>
              <a:avLst/>
              <a:gdLst>
                <a:gd name="T0" fmla="*/ 40 w 40"/>
                <a:gd name="T1" fmla="*/ 0 h 47"/>
                <a:gd name="T2" fmla="*/ 40 w 40"/>
                <a:gd name="T3" fmla="*/ 47 h 47"/>
                <a:gd name="T4" fmla="*/ 33 w 40"/>
                <a:gd name="T5" fmla="*/ 47 h 47"/>
                <a:gd name="T6" fmla="*/ 16 w 40"/>
                <a:gd name="T7" fmla="*/ 24 h 47"/>
                <a:gd name="T8" fmla="*/ 8 w 40"/>
                <a:gd name="T9" fmla="*/ 12 h 47"/>
                <a:gd name="T10" fmla="*/ 7 w 40"/>
                <a:gd name="T11" fmla="*/ 12 h 47"/>
                <a:gd name="T12" fmla="*/ 8 w 40"/>
                <a:gd name="T13" fmla="*/ 27 h 47"/>
                <a:gd name="T14" fmla="*/ 8 w 40"/>
                <a:gd name="T15" fmla="*/ 47 h 47"/>
                <a:gd name="T16" fmla="*/ 0 w 40"/>
                <a:gd name="T17" fmla="*/ 47 h 47"/>
                <a:gd name="T18" fmla="*/ 0 w 40"/>
                <a:gd name="T19" fmla="*/ 0 h 47"/>
                <a:gd name="T20" fmla="*/ 7 w 40"/>
                <a:gd name="T21" fmla="*/ 0 h 47"/>
                <a:gd name="T22" fmla="*/ 24 w 40"/>
                <a:gd name="T23" fmla="*/ 23 h 47"/>
                <a:gd name="T24" fmla="*/ 32 w 40"/>
                <a:gd name="T25" fmla="*/ 34 h 47"/>
                <a:gd name="T26" fmla="*/ 32 w 40"/>
                <a:gd name="T27" fmla="*/ 34 h 47"/>
                <a:gd name="T28" fmla="*/ 32 w 40"/>
                <a:gd name="T29" fmla="*/ 20 h 47"/>
                <a:gd name="T30" fmla="*/ 32 w 40"/>
                <a:gd name="T31" fmla="*/ 0 h 47"/>
                <a:gd name="T32" fmla="*/ 40 w 40"/>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47">
                  <a:moveTo>
                    <a:pt x="40" y="0"/>
                  </a:moveTo>
                  <a:cubicBezTo>
                    <a:pt x="40" y="47"/>
                    <a:pt x="40" y="47"/>
                    <a:pt x="40" y="47"/>
                  </a:cubicBezTo>
                  <a:cubicBezTo>
                    <a:pt x="33" y="47"/>
                    <a:pt x="33" y="47"/>
                    <a:pt x="33" y="47"/>
                  </a:cubicBezTo>
                  <a:cubicBezTo>
                    <a:pt x="16" y="24"/>
                    <a:pt x="16" y="24"/>
                    <a:pt x="16" y="24"/>
                  </a:cubicBezTo>
                  <a:cubicBezTo>
                    <a:pt x="12" y="18"/>
                    <a:pt x="8" y="12"/>
                    <a:pt x="8" y="12"/>
                  </a:cubicBezTo>
                  <a:cubicBezTo>
                    <a:pt x="7" y="12"/>
                    <a:pt x="7" y="12"/>
                    <a:pt x="7" y="12"/>
                  </a:cubicBezTo>
                  <a:cubicBezTo>
                    <a:pt x="7" y="12"/>
                    <a:pt x="8" y="19"/>
                    <a:pt x="8" y="27"/>
                  </a:cubicBezTo>
                  <a:cubicBezTo>
                    <a:pt x="8" y="47"/>
                    <a:pt x="8" y="47"/>
                    <a:pt x="8" y="47"/>
                  </a:cubicBezTo>
                  <a:cubicBezTo>
                    <a:pt x="0" y="47"/>
                    <a:pt x="0" y="47"/>
                    <a:pt x="0" y="47"/>
                  </a:cubicBezTo>
                  <a:cubicBezTo>
                    <a:pt x="0" y="0"/>
                    <a:pt x="0" y="0"/>
                    <a:pt x="0" y="0"/>
                  </a:cubicBezTo>
                  <a:cubicBezTo>
                    <a:pt x="7" y="0"/>
                    <a:pt x="7" y="0"/>
                    <a:pt x="7" y="0"/>
                  </a:cubicBezTo>
                  <a:cubicBezTo>
                    <a:pt x="24" y="23"/>
                    <a:pt x="24" y="23"/>
                    <a:pt x="24" y="23"/>
                  </a:cubicBezTo>
                  <a:cubicBezTo>
                    <a:pt x="28" y="28"/>
                    <a:pt x="32" y="34"/>
                    <a:pt x="32" y="34"/>
                  </a:cubicBezTo>
                  <a:cubicBezTo>
                    <a:pt x="32" y="34"/>
                    <a:pt x="32" y="34"/>
                    <a:pt x="32" y="34"/>
                  </a:cubicBezTo>
                  <a:cubicBezTo>
                    <a:pt x="32" y="34"/>
                    <a:pt x="32" y="27"/>
                    <a:pt x="32" y="20"/>
                  </a:cubicBezTo>
                  <a:cubicBezTo>
                    <a:pt x="32" y="0"/>
                    <a:pt x="32" y="0"/>
                    <a:pt x="32" y="0"/>
                  </a:cubicBez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78" name="Freeform 63"/>
            <p:cNvSpPr>
              <a:spLocks/>
            </p:cNvSpPr>
            <p:nvPr userDrawn="1"/>
          </p:nvSpPr>
          <p:spPr bwMode="auto">
            <a:xfrm>
              <a:off x="4930780" y="2588936"/>
              <a:ext cx="90589" cy="112044"/>
            </a:xfrm>
            <a:custGeom>
              <a:avLst/>
              <a:gdLst>
                <a:gd name="T0" fmla="*/ 76 w 76"/>
                <a:gd name="T1" fmla="*/ 0 h 94"/>
                <a:gd name="T2" fmla="*/ 76 w 76"/>
                <a:gd name="T3" fmla="*/ 14 h 94"/>
                <a:gd name="T4" fmla="*/ 46 w 76"/>
                <a:gd name="T5" fmla="*/ 14 h 94"/>
                <a:gd name="T6" fmla="*/ 46 w 76"/>
                <a:gd name="T7" fmla="*/ 94 h 94"/>
                <a:gd name="T8" fmla="*/ 32 w 76"/>
                <a:gd name="T9" fmla="*/ 94 h 94"/>
                <a:gd name="T10" fmla="*/ 32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2" y="94"/>
                  </a:lnTo>
                  <a:lnTo>
                    <a:pt x="32"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79" name="Freeform 64"/>
            <p:cNvSpPr>
              <a:spLocks noEditPoints="1"/>
            </p:cNvSpPr>
            <p:nvPr userDrawn="1"/>
          </p:nvSpPr>
          <p:spPr bwMode="auto">
            <a:xfrm>
              <a:off x="5045208" y="2588936"/>
              <a:ext cx="83437" cy="112044"/>
            </a:xfrm>
            <a:custGeom>
              <a:avLst/>
              <a:gdLst>
                <a:gd name="T0" fmla="*/ 26 w 35"/>
                <a:gd name="T1" fmla="*/ 47 h 47"/>
                <a:gd name="T2" fmla="*/ 17 w 35"/>
                <a:gd name="T3" fmla="*/ 30 h 47"/>
                <a:gd name="T4" fmla="*/ 15 w 35"/>
                <a:gd name="T5" fmla="*/ 30 h 47"/>
                <a:gd name="T6" fmla="*/ 7 w 35"/>
                <a:gd name="T7" fmla="*/ 30 h 47"/>
                <a:gd name="T8" fmla="*/ 7 w 35"/>
                <a:gd name="T9" fmla="*/ 47 h 47"/>
                <a:gd name="T10" fmla="*/ 0 w 35"/>
                <a:gd name="T11" fmla="*/ 47 h 47"/>
                <a:gd name="T12" fmla="*/ 0 w 35"/>
                <a:gd name="T13" fmla="*/ 0 h 47"/>
                <a:gd name="T14" fmla="*/ 15 w 35"/>
                <a:gd name="T15" fmla="*/ 0 h 47"/>
                <a:gd name="T16" fmla="*/ 33 w 35"/>
                <a:gd name="T17" fmla="*/ 15 h 47"/>
                <a:gd name="T18" fmla="*/ 24 w 35"/>
                <a:gd name="T19" fmla="*/ 29 h 47"/>
                <a:gd name="T20" fmla="*/ 35 w 35"/>
                <a:gd name="T21" fmla="*/ 47 h 47"/>
                <a:gd name="T22" fmla="*/ 26 w 35"/>
                <a:gd name="T23" fmla="*/ 47 h 47"/>
                <a:gd name="T24" fmla="*/ 16 w 35"/>
                <a:gd name="T25" fmla="*/ 24 h 47"/>
                <a:gd name="T26" fmla="*/ 25 w 35"/>
                <a:gd name="T27" fmla="*/ 15 h 47"/>
                <a:gd name="T28" fmla="*/ 16 w 35"/>
                <a:gd name="T29" fmla="*/ 7 h 47"/>
                <a:gd name="T30" fmla="*/ 7 w 35"/>
                <a:gd name="T31" fmla="*/ 7 h 47"/>
                <a:gd name="T32" fmla="*/ 7 w 35"/>
                <a:gd name="T33" fmla="*/ 24 h 47"/>
                <a:gd name="T34" fmla="*/ 16 w 35"/>
                <a:gd name="T35"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7">
                  <a:moveTo>
                    <a:pt x="26" y="47"/>
                  </a:moveTo>
                  <a:cubicBezTo>
                    <a:pt x="17" y="30"/>
                    <a:pt x="17" y="30"/>
                    <a:pt x="17" y="30"/>
                  </a:cubicBezTo>
                  <a:cubicBezTo>
                    <a:pt x="15" y="30"/>
                    <a:pt x="15" y="30"/>
                    <a:pt x="15" y="30"/>
                  </a:cubicBezTo>
                  <a:cubicBezTo>
                    <a:pt x="7" y="30"/>
                    <a:pt x="7" y="30"/>
                    <a:pt x="7" y="30"/>
                  </a:cubicBezTo>
                  <a:cubicBezTo>
                    <a:pt x="7" y="47"/>
                    <a:pt x="7" y="47"/>
                    <a:pt x="7" y="47"/>
                  </a:cubicBezTo>
                  <a:cubicBezTo>
                    <a:pt x="0" y="47"/>
                    <a:pt x="0" y="47"/>
                    <a:pt x="0" y="47"/>
                  </a:cubicBezTo>
                  <a:cubicBezTo>
                    <a:pt x="0" y="0"/>
                    <a:pt x="0" y="0"/>
                    <a:pt x="0" y="0"/>
                  </a:cubicBezTo>
                  <a:cubicBezTo>
                    <a:pt x="15" y="0"/>
                    <a:pt x="15" y="0"/>
                    <a:pt x="15" y="0"/>
                  </a:cubicBezTo>
                  <a:cubicBezTo>
                    <a:pt x="26" y="0"/>
                    <a:pt x="33" y="6"/>
                    <a:pt x="33" y="15"/>
                  </a:cubicBezTo>
                  <a:cubicBezTo>
                    <a:pt x="33" y="22"/>
                    <a:pt x="30" y="26"/>
                    <a:pt x="24" y="29"/>
                  </a:cubicBezTo>
                  <a:cubicBezTo>
                    <a:pt x="35" y="47"/>
                    <a:pt x="35" y="47"/>
                    <a:pt x="35" y="47"/>
                  </a:cubicBezTo>
                  <a:lnTo>
                    <a:pt x="26" y="47"/>
                  </a:lnTo>
                  <a:close/>
                  <a:moveTo>
                    <a:pt x="16" y="24"/>
                  </a:moveTo>
                  <a:cubicBezTo>
                    <a:pt x="22" y="24"/>
                    <a:pt x="25" y="20"/>
                    <a:pt x="25" y="15"/>
                  </a:cubicBezTo>
                  <a:cubicBezTo>
                    <a:pt x="25" y="10"/>
                    <a:pt x="22" y="7"/>
                    <a:pt x="16" y="7"/>
                  </a:cubicBezTo>
                  <a:cubicBezTo>
                    <a:pt x="7" y="7"/>
                    <a:pt x="7" y="7"/>
                    <a:pt x="7" y="7"/>
                  </a:cubicBezTo>
                  <a:cubicBezTo>
                    <a:pt x="7" y="24"/>
                    <a:pt x="7" y="24"/>
                    <a:pt x="7" y="24"/>
                  </a:cubicBezTo>
                  <a:lnTo>
                    <a:pt x="1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80" name="Freeform 65"/>
            <p:cNvSpPr>
              <a:spLocks noEditPoints="1"/>
            </p:cNvSpPr>
            <p:nvPr userDrawn="1"/>
          </p:nvSpPr>
          <p:spPr bwMode="auto">
            <a:xfrm>
              <a:off x="5142949" y="2588936"/>
              <a:ext cx="109660" cy="112044"/>
            </a:xfrm>
            <a:custGeom>
              <a:avLst/>
              <a:gdLst>
                <a:gd name="T0" fmla="*/ 34 w 46"/>
                <a:gd name="T1" fmla="*/ 36 h 47"/>
                <a:gd name="T2" fmla="*/ 12 w 46"/>
                <a:gd name="T3" fmla="*/ 36 h 47"/>
                <a:gd name="T4" fmla="*/ 8 w 46"/>
                <a:gd name="T5" fmla="*/ 47 h 47"/>
                <a:gd name="T6" fmla="*/ 0 w 46"/>
                <a:gd name="T7" fmla="*/ 47 h 47"/>
                <a:gd name="T8" fmla="*/ 20 w 46"/>
                <a:gd name="T9" fmla="*/ 0 h 47"/>
                <a:gd name="T10" fmla="*/ 26 w 46"/>
                <a:gd name="T11" fmla="*/ 0 h 47"/>
                <a:gd name="T12" fmla="*/ 46 w 46"/>
                <a:gd name="T13" fmla="*/ 47 h 47"/>
                <a:gd name="T14" fmla="*/ 38 w 46"/>
                <a:gd name="T15" fmla="*/ 47 h 47"/>
                <a:gd name="T16" fmla="*/ 34 w 46"/>
                <a:gd name="T17" fmla="*/ 36 h 47"/>
                <a:gd name="T18" fmla="*/ 31 w 46"/>
                <a:gd name="T19" fmla="*/ 30 h 47"/>
                <a:gd name="T20" fmla="*/ 25 w 46"/>
                <a:gd name="T21" fmla="*/ 15 h 47"/>
                <a:gd name="T22" fmla="*/ 23 w 46"/>
                <a:gd name="T23" fmla="*/ 9 h 47"/>
                <a:gd name="T24" fmla="*/ 23 w 46"/>
                <a:gd name="T25" fmla="*/ 9 h 47"/>
                <a:gd name="T26" fmla="*/ 21 w 46"/>
                <a:gd name="T27" fmla="*/ 15 h 47"/>
                <a:gd name="T28" fmla="*/ 15 w 46"/>
                <a:gd name="T29" fmla="*/ 30 h 47"/>
                <a:gd name="T30" fmla="*/ 31 w 46"/>
                <a:gd name="T31"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47">
                  <a:moveTo>
                    <a:pt x="34" y="36"/>
                  </a:moveTo>
                  <a:cubicBezTo>
                    <a:pt x="12" y="36"/>
                    <a:pt x="12" y="36"/>
                    <a:pt x="12" y="36"/>
                  </a:cubicBezTo>
                  <a:cubicBezTo>
                    <a:pt x="8" y="47"/>
                    <a:pt x="8" y="47"/>
                    <a:pt x="8" y="47"/>
                  </a:cubicBezTo>
                  <a:cubicBezTo>
                    <a:pt x="0" y="47"/>
                    <a:pt x="0" y="47"/>
                    <a:pt x="0" y="47"/>
                  </a:cubicBezTo>
                  <a:cubicBezTo>
                    <a:pt x="20" y="0"/>
                    <a:pt x="20" y="0"/>
                    <a:pt x="20" y="0"/>
                  </a:cubicBezTo>
                  <a:cubicBezTo>
                    <a:pt x="26" y="0"/>
                    <a:pt x="26" y="0"/>
                    <a:pt x="26" y="0"/>
                  </a:cubicBezTo>
                  <a:cubicBezTo>
                    <a:pt x="46" y="47"/>
                    <a:pt x="46" y="47"/>
                    <a:pt x="46" y="47"/>
                  </a:cubicBezTo>
                  <a:cubicBezTo>
                    <a:pt x="38" y="47"/>
                    <a:pt x="38" y="47"/>
                    <a:pt x="38" y="47"/>
                  </a:cubicBezTo>
                  <a:lnTo>
                    <a:pt x="34" y="36"/>
                  </a:lnTo>
                  <a:close/>
                  <a:moveTo>
                    <a:pt x="31" y="30"/>
                  </a:moveTo>
                  <a:cubicBezTo>
                    <a:pt x="25" y="15"/>
                    <a:pt x="25" y="15"/>
                    <a:pt x="25" y="15"/>
                  </a:cubicBezTo>
                  <a:cubicBezTo>
                    <a:pt x="24" y="13"/>
                    <a:pt x="23" y="9"/>
                    <a:pt x="23" y="9"/>
                  </a:cubicBezTo>
                  <a:cubicBezTo>
                    <a:pt x="23" y="9"/>
                    <a:pt x="23" y="9"/>
                    <a:pt x="23" y="9"/>
                  </a:cubicBezTo>
                  <a:cubicBezTo>
                    <a:pt x="23" y="9"/>
                    <a:pt x="22" y="13"/>
                    <a:pt x="21" y="15"/>
                  </a:cubicBezTo>
                  <a:cubicBezTo>
                    <a:pt x="15" y="30"/>
                    <a:pt x="15" y="30"/>
                    <a:pt x="15" y="30"/>
                  </a:cubicBezTo>
                  <a:lnTo>
                    <a:pt x="3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81" name="Freeform 66"/>
            <p:cNvSpPr>
              <a:spLocks/>
            </p:cNvSpPr>
            <p:nvPr userDrawn="1"/>
          </p:nvSpPr>
          <p:spPr bwMode="auto">
            <a:xfrm>
              <a:off x="5262145" y="2586552"/>
              <a:ext cx="109660" cy="116812"/>
            </a:xfrm>
            <a:custGeom>
              <a:avLst/>
              <a:gdLst>
                <a:gd name="T0" fmla="*/ 37 w 46"/>
                <a:gd name="T1" fmla="*/ 14 h 49"/>
                <a:gd name="T2" fmla="*/ 24 w 46"/>
                <a:gd name="T3" fmla="*/ 7 h 49"/>
                <a:gd name="T4" fmla="*/ 7 w 46"/>
                <a:gd name="T5" fmla="*/ 24 h 49"/>
                <a:gd name="T6" fmla="*/ 24 w 46"/>
                <a:gd name="T7" fmla="*/ 41 h 49"/>
                <a:gd name="T8" fmla="*/ 38 w 46"/>
                <a:gd name="T9" fmla="*/ 33 h 49"/>
                <a:gd name="T10" fmla="*/ 46 w 46"/>
                <a:gd name="T11" fmla="*/ 35 h 49"/>
                <a:gd name="T12" fmla="*/ 24 w 46"/>
                <a:gd name="T13" fmla="*/ 49 h 49"/>
                <a:gd name="T14" fmla="*/ 0 w 46"/>
                <a:gd name="T15" fmla="*/ 24 h 49"/>
                <a:gd name="T16" fmla="*/ 24 w 46"/>
                <a:gd name="T17" fmla="*/ 0 h 49"/>
                <a:gd name="T18" fmla="*/ 45 w 46"/>
                <a:gd name="T19" fmla="*/ 12 h 49"/>
                <a:gd name="T20" fmla="*/ 37 w 46"/>
                <a:gd name="T21"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9">
                  <a:moveTo>
                    <a:pt x="37" y="14"/>
                  </a:moveTo>
                  <a:cubicBezTo>
                    <a:pt x="35" y="10"/>
                    <a:pt x="29" y="7"/>
                    <a:pt x="24" y="7"/>
                  </a:cubicBezTo>
                  <a:cubicBezTo>
                    <a:pt x="14" y="7"/>
                    <a:pt x="7" y="14"/>
                    <a:pt x="7" y="24"/>
                  </a:cubicBezTo>
                  <a:cubicBezTo>
                    <a:pt x="7" y="35"/>
                    <a:pt x="14" y="41"/>
                    <a:pt x="24" y="41"/>
                  </a:cubicBezTo>
                  <a:cubicBezTo>
                    <a:pt x="30" y="41"/>
                    <a:pt x="36" y="38"/>
                    <a:pt x="38" y="33"/>
                  </a:cubicBezTo>
                  <a:cubicBezTo>
                    <a:pt x="46" y="35"/>
                    <a:pt x="46" y="35"/>
                    <a:pt x="46" y="35"/>
                  </a:cubicBezTo>
                  <a:cubicBezTo>
                    <a:pt x="42" y="43"/>
                    <a:pt x="33" y="49"/>
                    <a:pt x="24" y="49"/>
                  </a:cubicBezTo>
                  <a:cubicBezTo>
                    <a:pt x="10" y="49"/>
                    <a:pt x="0" y="39"/>
                    <a:pt x="0" y="24"/>
                  </a:cubicBezTo>
                  <a:cubicBezTo>
                    <a:pt x="0" y="10"/>
                    <a:pt x="10" y="0"/>
                    <a:pt x="24" y="0"/>
                  </a:cubicBezTo>
                  <a:cubicBezTo>
                    <a:pt x="33" y="0"/>
                    <a:pt x="41" y="5"/>
                    <a:pt x="45" y="12"/>
                  </a:cubicBez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82" name="Freeform 67"/>
            <p:cNvSpPr>
              <a:spLocks/>
            </p:cNvSpPr>
            <p:nvPr userDrawn="1"/>
          </p:nvSpPr>
          <p:spPr bwMode="auto">
            <a:xfrm>
              <a:off x="5383725" y="2588936"/>
              <a:ext cx="90589" cy="112044"/>
            </a:xfrm>
            <a:custGeom>
              <a:avLst/>
              <a:gdLst>
                <a:gd name="T0" fmla="*/ 76 w 76"/>
                <a:gd name="T1" fmla="*/ 0 h 94"/>
                <a:gd name="T2" fmla="*/ 76 w 76"/>
                <a:gd name="T3" fmla="*/ 14 h 94"/>
                <a:gd name="T4" fmla="*/ 46 w 76"/>
                <a:gd name="T5" fmla="*/ 14 h 94"/>
                <a:gd name="T6" fmla="*/ 46 w 76"/>
                <a:gd name="T7" fmla="*/ 94 h 94"/>
                <a:gd name="T8" fmla="*/ 30 w 76"/>
                <a:gd name="T9" fmla="*/ 94 h 94"/>
                <a:gd name="T10" fmla="*/ 30 w 76"/>
                <a:gd name="T11" fmla="*/ 14 h 94"/>
                <a:gd name="T12" fmla="*/ 0 w 76"/>
                <a:gd name="T13" fmla="*/ 14 h 94"/>
                <a:gd name="T14" fmla="*/ 0 w 76"/>
                <a:gd name="T15" fmla="*/ 0 h 94"/>
                <a:gd name="T16" fmla="*/ 76 w 76"/>
                <a:gd name="T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4">
                  <a:moveTo>
                    <a:pt x="76" y="0"/>
                  </a:moveTo>
                  <a:lnTo>
                    <a:pt x="76" y="14"/>
                  </a:lnTo>
                  <a:lnTo>
                    <a:pt x="46" y="14"/>
                  </a:lnTo>
                  <a:lnTo>
                    <a:pt x="46" y="94"/>
                  </a:lnTo>
                  <a:lnTo>
                    <a:pt x="30" y="94"/>
                  </a:lnTo>
                  <a:lnTo>
                    <a:pt x="30" y="14"/>
                  </a:lnTo>
                  <a:lnTo>
                    <a:pt x="0" y="14"/>
                  </a:lnTo>
                  <a:lnTo>
                    <a:pt x="0" y="0"/>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83" name="Freeform 68"/>
            <p:cNvSpPr>
              <a:spLocks/>
            </p:cNvSpPr>
            <p:nvPr userDrawn="1"/>
          </p:nvSpPr>
          <p:spPr bwMode="auto">
            <a:xfrm>
              <a:off x="4444461" y="2100233"/>
              <a:ext cx="45294" cy="66750"/>
            </a:xfrm>
            <a:custGeom>
              <a:avLst/>
              <a:gdLst>
                <a:gd name="T0" fmla="*/ 17 w 19"/>
                <a:gd name="T1" fmla="*/ 13 h 28"/>
                <a:gd name="T2" fmla="*/ 5 w 19"/>
                <a:gd name="T3" fmla="*/ 9 h 28"/>
                <a:gd name="T4" fmla="*/ 8 w 19"/>
                <a:gd name="T5" fmla="*/ 25 h 28"/>
                <a:gd name="T6" fmla="*/ 13 w 19"/>
                <a:gd name="T7" fmla="*/ 26 h 28"/>
                <a:gd name="T8" fmla="*/ 14 w 19"/>
                <a:gd name="T9" fmla="*/ 21 h 28"/>
                <a:gd name="T10" fmla="*/ 17 w 19"/>
                <a:gd name="T11" fmla="*/ 13 h 28"/>
              </a:gdLst>
              <a:ahLst/>
              <a:cxnLst>
                <a:cxn ang="0">
                  <a:pos x="T0" y="T1"/>
                </a:cxn>
                <a:cxn ang="0">
                  <a:pos x="T2" y="T3"/>
                </a:cxn>
                <a:cxn ang="0">
                  <a:pos x="T4" y="T5"/>
                </a:cxn>
                <a:cxn ang="0">
                  <a:pos x="T6" y="T7"/>
                </a:cxn>
                <a:cxn ang="0">
                  <a:pos x="T8" y="T9"/>
                </a:cxn>
                <a:cxn ang="0">
                  <a:pos x="T10" y="T11"/>
                </a:cxn>
              </a:cxnLst>
              <a:rect l="0" t="0" r="r" b="b"/>
              <a:pathLst>
                <a:path w="19" h="28">
                  <a:moveTo>
                    <a:pt x="17" y="13"/>
                  </a:moveTo>
                  <a:cubicBezTo>
                    <a:pt x="17" y="13"/>
                    <a:pt x="12" y="0"/>
                    <a:pt x="5" y="9"/>
                  </a:cubicBezTo>
                  <a:cubicBezTo>
                    <a:pt x="5" y="9"/>
                    <a:pt x="0" y="13"/>
                    <a:pt x="8" y="25"/>
                  </a:cubicBezTo>
                  <a:cubicBezTo>
                    <a:pt x="8" y="25"/>
                    <a:pt x="10" y="28"/>
                    <a:pt x="13" y="26"/>
                  </a:cubicBezTo>
                  <a:cubicBezTo>
                    <a:pt x="13" y="26"/>
                    <a:pt x="16" y="26"/>
                    <a:pt x="14" y="21"/>
                  </a:cubicBezTo>
                  <a:cubicBezTo>
                    <a:pt x="14" y="21"/>
                    <a:pt x="19" y="21"/>
                    <a:pt x="17"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84" name="Freeform 69"/>
            <p:cNvSpPr>
              <a:spLocks/>
            </p:cNvSpPr>
            <p:nvPr userDrawn="1"/>
          </p:nvSpPr>
          <p:spPr bwMode="auto">
            <a:xfrm>
              <a:off x="5884348" y="2088313"/>
              <a:ext cx="45294" cy="64366"/>
            </a:xfrm>
            <a:custGeom>
              <a:avLst/>
              <a:gdLst>
                <a:gd name="T0" fmla="*/ 16 w 19"/>
                <a:gd name="T1" fmla="*/ 12 h 27"/>
                <a:gd name="T2" fmla="*/ 4 w 19"/>
                <a:gd name="T3" fmla="*/ 8 h 27"/>
                <a:gd name="T4" fmla="*/ 8 w 19"/>
                <a:gd name="T5" fmla="*/ 24 h 27"/>
                <a:gd name="T6" fmla="*/ 12 w 19"/>
                <a:gd name="T7" fmla="*/ 26 h 27"/>
                <a:gd name="T8" fmla="*/ 14 w 19"/>
                <a:gd name="T9" fmla="*/ 21 h 27"/>
                <a:gd name="T10" fmla="*/ 16 w 19"/>
                <a:gd name="T11" fmla="*/ 12 h 27"/>
              </a:gdLst>
              <a:ahLst/>
              <a:cxnLst>
                <a:cxn ang="0">
                  <a:pos x="T0" y="T1"/>
                </a:cxn>
                <a:cxn ang="0">
                  <a:pos x="T2" y="T3"/>
                </a:cxn>
                <a:cxn ang="0">
                  <a:pos x="T4" y="T5"/>
                </a:cxn>
                <a:cxn ang="0">
                  <a:pos x="T6" y="T7"/>
                </a:cxn>
                <a:cxn ang="0">
                  <a:pos x="T8" y="T9"/>
                </a:cxn>
                <a:cxn ang="0">
                  <a:pos x="T10" y="T11"/>
                </a:cxn>
              </a:cxnLst>
              <a:rect l="0" t="0" r="r" b="b"/>
              <a:pathLst>
                <a:path w="19" h="27">
                  <a:moveTo>
                    <a:pt x="16" y="12"/>
                  </a:moveTo>
                  <a:cubicBezTo>
                    <a:pt x="16" y="12"/>
                    <a:pt x="12" y="0"/>
                    <a:pt x="4" y="8"/>
                  </a:cubicBezTo>
                  <a:cubicBezTo>
                    <a:pt x="4" y="8"/>
                    <a:pt x="0" y="12"/>
                    <a:pt x="8" y="24"/>
                  </a:cubicBezTo>
                  <a:cubicBezTo>
                    <a:pt x="8" y="24"/>
                    <a:pt x="10" y="27"/>
                    <a:pt x="12" y="26"/>
                  </a:cubicBezTo>
                  <a:cubicBezTo>
                    <a:pt x="12" y="26"/>
                    <a:pt x="16" y="25"/>
                    <a:pt x="14" y="21"/>
                  </a:cubicBezTo>
                  <a:cubicBezTo>
                    <a:pt x="14" y="21"/>
                    <a:pt x="19" y="20"/>
                    <a:pt x="1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85" name="Freeform 70"/>
            <p:cNvSpPr>
              <a:spLocks noEditPoints="1"/>
            </p:cNvSpPr>
            <p:nvPr userDrawn="1"/>
          </p:nvSpPr>
          <p:spPr bwMode="auto">
            <a:xfrm>
              <a:off x="2697049" y="2076393"/>
              <a:ext cx="1022701" cy="488703"/>
            </a:xfrm>
            <a:custGeom>
              <a:avLst/>
              <a:gdLst>
                <a:gd name="T0" fmla="*/ 406 w 429"/>
                <a:gd name="T1" fmla="*/ 144 h 205"/>
                <a:gd name="T2" fmla="*/ 377 w 429"/>
                <a:gd name="T3" fmla="*/ 95 h 205"/>
                <a:gd name="T4" fmla="*/ 429 w 429"/>
                <a:gd name="T5" fmla="*/ 20 h 205"/>
                <a:gd name="T6" fmla="*/ 397 w 429"/>
                <a:gd name="T7" fmla="*/ 31 h 205"/>
                <a:gd name="T8" fmla="*/ 368 w 429"/>
                <a:gd name="T9" fmla="*/ 93 h 205"/>
                <a:gd name="T10" fmla="*/ 275 w 429"/>
                <a:gd name="T11" fmla="*/ 150 h 205"/>
                <a:gd name="T12" fmla="*/ 235 w 429"/>
                <a:gd name="T13" fmla="*/ 134 h 205"/>
                <a:gd name="T14" fmla="*/ 253 w 429"/>
                <a:gd name="T15" fmla="*/ 122 h 205"/>
                <a:gd name="T16" fmla="*/ 259 w 429"/>
                <a:gd name="T17" fmla="*/ 105 h 205"/>
                <a:gd name="T18" fmla="*/ 228 w 429"/>
                <a:gd name="T19" fmla="*/ 123 h 205"/>
                <a:gd name="T20" fmla="*/ 228 w 429"/>
                <a:gd name="T21" fmla="*/ 130 h 205"/>
                <a:gd name="T22" fmla="*/ 183 w 429"/>
                <a:gd name="T23" fmla="*/ 143 h 205"/>
                <a:gd name="T24" fmla="*/ 79 w 429"/>
                <a:gd name="T25" fmla="*/ 102 h 205"/>
                <a:gd name="T26" fmla="*/ 132 w 429"/>
                <a:gd name="T27" fmla="*/ 47 h 205"/>
                <a:gd name="T28" fmla="*/ 121 w 429"/>
                <a:gd name="T29" fmla="*/ 29 h 205"/>
                <a:gd name="T30" fmla="*/ 17 w 429"/>
                <a:gd name="T31" fmla="*/ 143 h 205"/>
                <a:gd name="T32" fmla="*/ 23 w 429"/>
                <a:gd name="T33" fmla="*/ 198 h 205"/>
                <a:gd name="T34" fmla="*/ 64 w 429"/>
                <a:gd name="T35" fmla="*/ 117 h 205"/>
                <a:gd name="T36" fmla="*/ 69 w 429"/>
                <a:gd name="T37" fmla="*/ 108 h 205"/>
                <a:gd name="T38" fmla="*/ 99 w 429"/>
                <a:gd name="T39" fmla="*/ 130 h 205"/>
                <a:gd name="T40" fmla="*/ 227 w 429"/>
                <a:gd name="T41" fmla="*/ 138 h 205"/>
                <a:gd name="T42" fmla="*/ 307 w 429"/>
                <a:gd name="T43" fmla="*/ 145 h 205"/>
                <a:gd name="T44" fmla="*/ 368 w 429"/>
                <a:gd name="T45" fmla="*/ 102 h 205"/>
                <a:gd name="T46" fmla="*/ 379 w 429"/>
                <a:gd name="T47" fmla="*/ 136 h 205"/>
                <a:gd name="T48" fmla="*/ 404 w 429"/>
                <a:gd name="T49" fmla="*/ 150 h 205"/>
                <a:gd name="T50" fmla="*/ 406 w 429"/>
                <a:gd name="T51" fmla="*/ 144 h 205"/>
                <a:gd name="T52" fmla="*/ 380 w 429"/>
                <a:gd name="T53" fmla="*/ 76 h 205"/>
                <a:gd name="T54" fmla="*/ 417 w 429"/>
                <a:gd name="T55" fmla="*/ 23 h 205"/>
                <a:gd name="T56" fmla="*/ 410 w 429"/>
                <a:gd name="T57" fmla="*/ 47 h 205"/>
                <a:gd name="T58" fmla="*/ 378 w 429"/>
                <a:gd name="T59" fmla="*/ 84 h 205"/>
                <a:gd name="T60" fmla="*/ 380 w 429"/>
                <a:gd name="T61" fmla="*/ 76 h 205"/>
                <a:gd name="T62" fmla="*/ 237 w 429"/>
                <a:gd name="T63" fmla="*/ 123 h 205"/>
                <a:gd name="T64" fmla="*/ 253 w 429"/>
                <a:gd name="T65" fmla="*/ 111 h 205"/>
                <a:gd name="T66" fmla="*/ 236 w 429"/>
                <a:gd name="T67" fmla="*/ 125 h 205"/>
                <a:gd name="T68" fmla="*/ 237 w 429"/>
                <a:gd name="T69" fmla="*/ 123 h 205"/>
                <a:gd name="T70" fmla="*/ 69 w 429"/>
                <a:gd name="T71" fmla="*/ 95 h 205"/>
                <a:gd name="T72" fmla="*/ 60 w 429"/>
                <a:gd name="T73" fmla="*/ 88 h 205"/>
                <a:gd name="T74" fmla="*/ 58 w 429"/>
                <a:gd name="T75" fmla="*/ 97 h 205"/>
                <a:gd name="T76" fmla="*/ 57 w 429"/>
                <a:gd name="T77" fmla="*/ 112 h 205"/>
                <a:gd name="T78" fmla="*/ 57 w 429"/>
                <a:gd name="T79" fmla="*/ 112 h 205"/>
                <a:gd name="T80" fmla="*/ 31 w 429"/>
                <a:gd name="T81" fmla="*/ 181 h 205"/>
                <a:gd name="T82" fmla="*/ 22 w 429"/>
                <a:gd name="T83" fmla="*/ 187 h 205"/>
                <a:gd name="T84" fmla="*/ 25 w 429"/>
                <a:gd name="T85" fmla="*/ 149 h 205"/>
                <a:gd name="T86" fmla="*/ 110 w 429"/>
                <a:gd name="T87" fmla="*/ 40 h 205"/>
                <a:gd name="T88" fmla="*/ 122 w 429"/>
                <a:gd name="T89" fmla="*/ 49 h 205"/>
                <a:gd name="T90" fmla="*/ 69 w 429"/>
                <a:gd name="T91" fmla="*/ 9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9" h="205">
                  <a:moveTo>
                    <a:pt x="406" y="144"/>
                  </a:moveTo>
                  <a:cubicBezTo>
                    <a:pt x="379" y="136"/>
                    <a:pt x="375" y="112"/>
                    <a:pt x="377" y="95"/>
                  </a:cubicBezTo>
                  <a:cubicBezTo>
                    <a:pt x="424" y="52"/>
                    <a:pt x="429" y="20"/>
                    <a:pt x="429" y="20"/>
                  </a:cubicBezTo>
                  <a:cubicBezTo>
                    <a:pt x="426" y="0"/>
                    <a:pt x="397" y="31"/>
                    <a:pt x="397" y="31"/>
                  </a:cubicBezTo>
                  <a:cubicBezTo>
                    <a:pt x="377" y="56"/>
                    <a:pt x="370" y="77"/>
                    <a:pt x="368" y="93"/>
                  </a:cubicBezTo>
                  <a:cubicBezTo>
                    <a:pt x="318" y="141"/>
                    <a:pt x="275" y="150"/>
                    <a:pt x="275" y="150"/>
                  </a:cubicBezTo>
                  <a:cubicBezTo>
                    <a:pt x="253" y="157"/>
                    <a:pt x="237" y="147"/>
                    <a:pt x="235" y="134"/>
                  </a:cubicBezTo>
                  <a:cubicBezTo>
                    <a:pt x="247" y="128"/>
                    <a:pt x="253" y="122"/>
                    <a:pt x="253" y="122"/>
                  </a:cubicBezTo>
                  <a:cubicBezTo>
                    <a:pt x="267" y="112"/>
                    <a:pt x="259" y="105"/>
                    <a:pt x="259" y="105"/>
                  </a:cubicBezTo>
                  <a:cubicBezTo>
                    <a:pt x="240" y="87"/>
                    <a:pt x="228" y="123"/>
                    <a:pt x="228" y="123"/>
                  </a:cubicBezTo>
                  <a:cubicBezTo>
                    <a:pt x="228" y="126"/>
                    <a:pt x="228" y="128"/>
                    <a:pt x="228" y="130"/>
                  </a:cubicBezTo>
                  <a:cubicBezTo>
                    <a:pt x="204" y="142"/>
                    <a:pt x="183" y="143"/>
                    <a:pt x="183" y="143"/>
                  </a:cubicBezTo>
                  <a:cubicBezTo>
                    <a:pt x="113" y="141"/>
                    <a:pt x="79" y="102"/>
                    <a:pt x="79" y="102"/>
                  </a:cubicBezTo>
                  <a:cubicBezTo>
                    <a:pt x="117" y="82"/>
                    <a:pt x="132" y="47"/>
                    <a:pt x="132" y="47"/>
                  </a:cubicBezTo>
                  <a:cubicBezTo>
                    <a:pt x="138" y="28"/>
                    <a:pt x="121" y="29"/>
                    <a:pt x="121" y="29"/>
                  </a:cubicBezTo>
                  <a:cubicBezTo>
                    <a:pt x="59" y="36"/>
                    <a:pt x="17" y="143"/>
                    <a:pt x="17" y="143"/>
                  </a:cubicBezTo>
                  <a:cubicBezTo>
                    <a:pt x="0" y="191"/>
                    <a:pt x="23" y="198"/>
                    <a:pt x="23" y="198"/>
                  </a:cubicBezTo>
                  <a:cubicBezTo>
                    <a:pt x="42" y="205"/>
                    <a:pt x="64" y="117"/>
                    <a:pt x="64" y="117"/>
                  </a:cubicBezTo>
                  <a:cubicBezTo>
                    <a:pt x="65" y="105"/>
                    <a:pt x="69" y="108"/>
                    <a:pt x="69" y="108"/>
                  </a:cubicBezTo>
                  <a:cubicBezTo>
                    <a:pt x="71" y="113"/>
                    <a:pt x="99" y="130"/>
                    <a:pt x="99" y="130"/>
                  </a:cubicBezTo>
                  <a:cubicBezTo>
                    <a:pt x="157" y="160"/>
                    <a:pt x="202" y="150"/>
                    <a:pt x="227" y="138"/>
                  </a:cubicBezTo>
                  <a:cubicBezTo>
                    <a:pt x="231" y="184"/>
                    <a:pt x="307" y="145"/>
                    <a:pt x="307" y="145"/>
                  </a:cubicBezTo>
                  <a:cubicBezTo>
                    <a:pt x="332" y="130"/>
                    <a:pt x="352" y="116"/>
                    <a:pt x="368" y="102"/>
                  </a:cubicBezTo>
                  <a:cubicBezTo>
                    <a:pt x="369" y="123"/>
                    <a:pt x="379" y="136"/>
                    <a:pt x="379" y="136"/>
                  </a:cubicBezTo>
                  <a:cubicBezTo>
                    <a:pt x="396" y="154"/>
                    <a:pt x="404" y="150"/>
                    <a:pt x="404" y="150"/>
                  </a:cubicBezTo>
                  <a:cubicBezTo>
                    <a:pt x="410" y="146"/>
                    <a:pt x="406" y="144"/>
                    <a:pt x="406" y="144"/>
                  </a:cubicBezTo>
                  <a:moveTo>
                    <a:pt x="380" y="76"/>
                  </a:moveTo>
                  <a:cubicBezTo>
                    <a:pt x="402" y="28"/>
                    <a:pt x="417" y="23"/>
                    <a:pt x="417" y="23"/>
                  </a:cubicBezTo>
                  <a:cubicBezTo>
                    <a:pt x="428" y="19"/>
                    <a:pt x="410" y="47"/>
                    <a:pt x="410" y="47"/>
                  </a:cubicBezTo>
                  <a:cubicBezTo>
                    <a:pt x="399" y="61"/>
                    <a:pt x="389" y="73"/>
                    <a:pt x="378" y="84"/>
                  </a:cubicBezTo>
                  <a:cubicBezTo>
                    <a:pt x="379" y="79"/>
                    <a:pt x="380" y="76"/>
                    <a:pt x="380" y="76"/>
                  </a:cubicBezTo>
                  <a:moveTo>
                    <a:pt x="237" y="123"/>
                  </a:moveTo>
                  <a:cubicBezTo>
                    <a:pt x="246" y="106"/>
                    <a:pt x="253" y="111"/>
                    <a:pt x="253" y="111"/>
                  </a:cubicBezTo>
                  <a:cubicBezTo>
                    <a:pt x="248" y="116"/>
                    <a:pt x="242" y="121"/>
                    <a:pt x="236" y="125"/>
                  </a:cubicBezTo>
                  <a:cubicBezTo>
                    <a:pt x="237" y="124"/>
                    <a:pt x="237" y="123"/>
                    <a:pt x="237" y="123"/>
                  </a:cubicBezTo>
                  <a:moveTo>
                    <a:pt x="69" y="95"/>
                  </a:moveTo>
                  <a:cubicBezTo>
                    <a:pt x="69" y="95"/>
                    <a:pt x="72" y="79"/>
                    <a:pt x="60" y="88"/>
                  </a:cubicBezTo>
                  <a:cubicBezTo>
                    <a:pt x="60" y="88"/>
                    <a:pt x="54" y="91"/>
                    <a:pt x="58" y="97"/>
                  </a:cubicBezTo>
                  <a:cubicBezTo>
                    <a:pt x="58" y="97"/>
                    <a:pt x="48" y="97"/>
                    <a:pt x="57" y="112"/>
                  </a:cubicBezTo>
                  <a:cubicBezTo>
                    <a:pt x="57" y="112"/>
                    <a:pt x="57" y="112"/>
                    <a:pt x="57" y="112"/>
                  </a:cubicBezTo>
                  <a:cubicBezTo>
                    <a:pt x="57" y="112"/>
                    <a:pt x="45" y="156"/>
                    <a:pt x="31" y="181"/>
                  </a:cubicBezTo>
                  <a:cubicBezTo>
                    <a:pt x="31" y="181"/>
                    <a:pt x="25" y="194"/>
                    <a:pt x="22" y="187"/>
                  </a:cubicBezTo>
                  <a:cubicBezTo>
                    <a:pt x="22" y="187"/>
                    <a:pt x="17" y="177"/>
                    <a:pt x="25" y="149"/>
                  </a:cubicBezTo>
                  <a:cubicBezTo>
                    <a:pt x="25" y="149"/>
                    <a:pt x="51" y="59"/>
                    <a:pt x="110" y="40"/>
                  </a:cubicBezTo>
                  <a:cubicBezTo>
                    <a:pt x="110" y="40"/>
                    <a:pt x="133" y="31"/>
                    <a:pt x="122" y="49"/>
                  </a:cubicBezTo>
                  <a:cubicBezTo>
                    <a:pt x="122" y="49"/>
                    <a:pt x="95" y="93"/>
                    <a:pt x="69"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86" name="Freeform 71"/>
            <p:cNvSpPr>
              <a:spLocks noEditPoints="1"/>
            </p:cNvSpPr>
            <p:nvPr userDrawn="1"/>
          </p:nvSpPr>
          <p:spPr bwMode="auto">
            <a:xfrm>
              <a:off x="3686375" y="2112152"/>
              <a:ext cx="1399360" cy="407650"/>
            </a:xfrm>
            <a:custGeom>
              <a:avLst/>
              <a:gdLst>
                <a:gd name="T0" fmla="*/ 518 w 587"/>
                <a:gd name="T1" fmla="*/ 69 h 171"/>
                <a:gd name="T2" fmla="*/ 511 w 587"/>
                <a:gd name="T3" fmla="*/ 62 h 171"/>
                <a:gd name="T4" fmla="*/ 432 w 587"/>
                <a:gd name="T5" fmla="*/ 47 h 171"/>
                <a:gd name="T6" fmla="*/ 407 w 587"/>
                <a:gd name="T7" fmla="*/ 45 h 171"/>
                <a:gd name="T8" fmla="*/ 395 w 587"/>
                <a:gd name="T9" fmla="*/ 52 h 171"/>
                <a:gd name="T10" fmla="*/ 407 w 587"/>
                <a:gd name="T11" fmla="*/ 57 h 171"/>
                <a:gd name="T12" fmla="*/ 441 w 587"/>
                <a:gd name="T13" fmla="*/ 71 h 171"/>
                <a:gd name="T14" fmla="*/ 407 w 587"/>
                <a:gd name="T15" fmla="*/ 89 h 171"/>
                <a:gd name="T16" fmla="*/ 380 w 587"/>
                <a:gd name="T17" fmla="*/ 79 h 171"/>
                <a:gd name="T18" fmla="*/ 381 w 587"/>
                <a:gd name="T19" fmla="*/ 69 h 171"/>
                <a:gd name="T20" fmla="*/ 377 w 587"/>
                <a:gd name="T21" fmla="*/ 63 h 171"/>
                <a:gd name="T22" fmla="*/ 370 w 587"/>
                <a:gd name="T23" fmla="*/ 67 h 171"/>
                <a:gd name="T24" fmla="*/ 297 w 587"/>
                <a:gd name="T25" fmla="*/ 89 h 171"/>
                <a:gd name="T26" fmla="*/ 289 w 587"/>
                <a:gd name="T27" fmla="*/ 61 h 171"/>
                <a:gd name="T28" fmla="*/ 290 w 587"/>
                <a:gd name="T29" fmla="*/ 46 h 171"/>
                <a:gd name="T30" fmla="*/ 285 w 587"/>
                <a:gd name="T31" fmla="*/ 53 h 171"/>
                <a:gd name="T32" fmla="*/ 201 w 587"/>
                <a:gd name="T33" fmla="*/ 107 h 171"/>
                <a:gd name="T34" fmla="*/ 199 w 587"/>
                <a:gd name="T35" fmla="*/ 66 h 171"/>
                <a:gd name="T36" fmla="*/ 232 w 587"/>
                <a:gd name="T37" fmla="*/ 31 h 171"/>
                <a:gd name="T38" fmla="*/ 279 w 587"/>
                <a:gd name="T39" fmla="*/ 6 h 171"/>
                <a:gd name="T40" fmla="*/ 281 w 587"/>
                <a:gd name="T41" fmla="*/ 2 h 171"/>
                <a:gd name="T42" fmla="*/ 281 w 587"/>
                <a:gd name="T43" fmla="*/ 2 h 171"/>
                <a:gd name="T44" fmla="*/ 272 w 587"/>
                <a:gd name="T45" fmla="*/ 2 h 171"/>
                <a:gd name="T46" fmla="*/ 233 w 587"/>
                <a:gd name="T47" fmla="*/ 21 h 171"/>
                <a:gd name="T48" fmla="*/ 227 w 587"/>
                <a:gd name="T49" fmla="*/ 9 h 171"/>
                <a:gd name="T50" fmla="*/ 195 w 587"/>
                <a:gd name="T51" fmla="*/ 55 h 171"/>
                <a:gd name="T52" fmla="*/ 100 w 587"/>
                <a:gd name="T53" fmla="*/ 116 h 171"/>
                <a:gd name="T54" fmla="*/ 88 w 587"/>
                <a:gd name="T55" fmla="*/ 83 h 171"/>
                <a:gd name="T56" fmla="*/ 83 w 587"/>
                <a:gd name="T57" fmla="*/ 79 h 171"/>
                <a:gd name="T58" fmla="*/ 73 w 587"/>
                <a:gd name="T59" fmla="*/ 86 h 171"/>
                <a:gd name="T60" fmla="*/ 58 w 587"/>
                <a:gd name="T61" fmla="*/ 101 h 171"/>
                <a:gd name="T62" fmla="*/ 62 w 587"/>
                <a:gd name="T63" fmla="*/ 65 h 171"/>
                <a:gd name="T64" fmla="*/ 17 w 587"/>
                <a:gd name="T65" fmla="*/ 87 h 171"/>
                <a:gd name="T66" fmla="*/ 14 w 587"/>
                <a:gd name="T67" fmla="*/ 123 h 171"/>
                <a:gd name="T68" fmla="*/ 79 w 587"/>
                <a:gd name="T69" fmla="*/ 91 h 171"/>
                <a:gd name="T70" fmla="*/ 81 w 587"/>
                <a:gd name="T71" fmla="*/ 90 h 171"/>
                <a:gd name="T72" fmla="*/ 119 w 587"/>
                <a:gd name="T73" fmla="*/ 122 h 171"/>
                <a:gd name="T74" fmla="*/ 184 w 587"/>
                <a:gd name="T75" fmla="*/ 77 h 171"/>
                <a:gd name="T76" fmla="*/ 277 w 587"/>
                <a:gd name="T77" fmla="*/ 72 h 171"/>
                <a:gd name="T78" fmla="*/ 332 w 587"/>
                <a:gd name="T79" fmla="*/ 97 h 171"/>
                <a:gd name="T80" fmla="*/ 371 w 587"/>
                <a:gd name="T81" fmla="*/ 78 h 171"/>
                <a:gd name="T82" fmla="*/ 412 w 587"/>
                <a:gd name="T83" fmla="*/ 99 h 171"/>
                <a:gd name="T84" fmla="*/ 446 w 587"/>
                <a:gd name="T85" fmla="*/ 80 h 171"/>
                <a:gd name="T86" fmla="*/ 437 w 587"/>
                <a:gd name="T87" fmla="*/ 56 h 171"/>
                <a:gd name="T88" fmla="*/ 506 w 587"/>
                <a:gd name="T89" fmla="*/ 77 h 171"/>
                <a:gd name="T90" fmla="*/ 502 w 587"/>
                <a:gd name="T91" fmla="*/ 98 h 171"/>
                <a:gd name="T92" fmla="*/ 519 w 587"/>
                <a:gd name="T93" fmla="*/ 77 h 171"/>
                <a:gd name="T94" fmla="*/ 564 w 587"/>
                <a:gd name="T95" fmla="*/ 59 h 171"/>
                <a:gd name="T96" fmla="*/ 560 w 587"/>
                <a:gd name="T97" fmla="*/ 84 h 171"/>
                <a:gd name="T98" fmla="*/ 556 w 587"/>
                <a:gd name="T99" fmla="*/ 98 h 171"/>
                <a:gd name="T100" fmla="*/ 573 w 587"/>
                <a:gd name="T101" fmla="*/ 51 h 171"/>
                <a:gd name="T102" fmla="*/ 518 w 587"/>
                <a:gd name="T103" fmla="*/ 69 h 171"/>
                <a:gd name="T104" fmla="*/ 20 w 587"/>
                <a:gd name="T105" fmla="*/ 105 h 171"/>
                <a:gd name="T106" fmla="*/ 45 w 587"/>
                <a:gd name="T107" fmla="*/ 73 h 171"/>
                <a:gd name="T108" fmla="*/ 49 w 587"/>
                <a:gd name="T109" fmla="*/ 105 h 171"/>
                <a:gd name="T110" fmla="*/ 20 w 587"/>
                <a:gd name="T111" fmla="*/ 10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7" h="171">
                  <a:moveTo>
                    <a:pt x="518" y="69"/>
                  </a:moveTo>
                  <a:cubicBezTo>
                    <a:pt x="518" y="69"/>
                    <a:pt x="516" y="71"/>
                    <a:pt x="511" y="62"/>
                  </a:cubicBezTo>
                  <a:cubicBezTo>
                    <a:pt x="511" y="62"/>
                    <a:pt x="500" y="42"/>
                    <a:pt x="432" y="47"/>
                  </a:cubicBezTo>
                  <a:cubicBezTo>
                    <a:pt x="432" y="47"/>
                    <a:pt x="418" y="47"/>
                    <a:pt x="407" y="45"/>
                  </a:cubicBezTo>
                  <a:cubicBezTo>
                    <a:pt x="407" y="45"/>
                    <a:pt x="396" y="43"/>
                    <a:pt x="395" y="52"/>
                  </a:cubicBezTo>
                  <a:cubicBezTo>
                    <a:pt x="395" y="52"/>
                    <a:pt x="394" y="57"/>
                    <a:pt x="407" y="57"/>
                  </a:cubicBezTo>
                  <a:cubicBezTo>
                    <a:pt x="407" y="57"/>
                    <a:pt x="440" y="52"/>
                    <a:pt x="441" y="71"/>
                  </a:cubicBezTo>
                  <a:cubicBezTo>
                    <a:pt x="441" y="71"/>
                    <a:pt x="441" y="87"/>
                    <a:pt x="407" y="89"/>
                  </a:cubicBezTo>
                  <a:cubicBezTo>
                    <a:pt x="407" y="89"/>
                    <a:pt x="385" y="90"/>
                    <a:pt x="380" y="79"/>
                  </a:cubicBezTo>
                  <a:cubicBezTo>
                    <a:pt x="380" y="79"/>
                    <a:pt x="379" y="77"/>
                    <a:pt x="381" y="69"/>
                  </a:cubicBezTo>
                  <a:cubicBezTo>
                    <a:pt x="381" y="69"/>
                    <a:pt x="383" y="63"/>
                    <a:pt x="377" y="63"/>
                  </a:cubicBezTo>
                  <a:cubicBezTo>
                    <a:pt x="377" y="63"/>
                    <a:pt x="373" y="60"/>
                    <a:pt x="370" y="67"/>
                  </a:cubicBezTo>
                  <a:cubicBezTo>
                    <a:pt x="370" y="67"/>
                    <a:pt x="330" y="99"/>
                    <a:pt x="297" y="89"/>
                  </a:cubicBezTo>
                  <a:cubicBezTo>
                    <a:pt x="297" y="89"/>
                    <a:pt x="281" y="84"/>
                    <a:pt x="289" y="61"/>
                  </a:cubicBezTo>
                  <a:cubicBezTo>
                    <a:pt x="289" y="61"/>
                    <a:pt x="298" y="46"/>
                    <a:pt x="290" y="46"/>
                  </a:cubicBezTo>
                  <a:cubicBezTo>
                    <a:pt x="290" y="46"/>
                    <a:pt x="286" y="45"/>
                    <a:pt x="285" y="53"/>
                  </a:cubicBezTo>
                  <a:cubicBezTo>
                    <a:pt x="285" y="53"/>
                    <a:pt x="243" y="106"/>
                    <a:pt x="201" y="107"/>
                  </a:cubicBezTo>
                  <a:cubicBezTo>
                    <a:pt x="201" y="107"/>
                    <a:pt x="177" y="110"/>
                    <a:pt x="199" y="66"/>
                  </a:cubicBezTo>
                  <a:cubicBezTo>
                    <a:pt x="199" y="66"/>
                    <a:pt x="212" y="43"/>
                    <a:pt x="232" y="31"/>
                  </a:cubicBezTo>
                  <a:cubicBezTo>
                    <a:pt x="232" y="31"/>
                    <a:pt x="278" y="7"/>
                    <a:pt x="279" y="6"/>
                  </a:cubicBezTo>
                  <a:cubicBezTo>
                    <a:pt x="280" y="5"/>
                    <a:pt x="283" y="4"/>
                    <a:pt x="281" y="2"/>
                  </a:cubicBezTo>
                  <a:cubicBezTo>
                    <a:pt x="281" y="2"/>
                    <a:pt x="281" y="2"/>
                    <a:pt x="281" y="2"/>
                  </a:cubicBezTo>
                  <a:cubicBezTo>
                    <a:pt x="281" y="2"/>
                    <a:pt x="277" y="0"/>
                    <a:pt x="272" y="2"/>
                  </a:cubicBezTo>
                  <a:cubicBezTo>
                    <a:pt x="233" y="21"/>
                    <a:pt x="233" y="21"/>
                    <a:pt x="233" y="21"/>
                  </a:cubicBezTo>
                  <a:cubicBezTo>
                    <a:pt x="233" y="21"/>
                    <a:pt x="238" y="4"/>
                    <a:pt x="227" y="9"/>
                  </a:cubicBezTo>
                  <a:cubicBezTo>
                    <a:pt x="227" y="9"/>
                    <a:pt x="212" y="22"/>
                    <a:pt x="195" y="55"/>
                  </a:cubicBezTo>
                  <a:cubicBezTo>
                    <a:pt x="195" y="55"/>
                    <a:pt x="131" y="120"/>
                    <a:pt x="100" y="116"/>
                  </a:cubicBezTo>
                  <a:cubicBezTo>
                    <a:pt x="100" y="116"/>
                    <a:pt x="80" y="117"/>
                    <a:pt x="88" y="83"/>
                  </a:cubicBezTo>
                  <a:cubicBezTo>
                    <a:pt x="88" y="83"/>
                    <a:pt x="89" y="80"/>
                    <a:pt x="83" y="79"/>
                  </a:cubicBezTo>
                  <a:cubicBezTo>
                    <a:pt x="83" y="79"/>
                    <a:pt x="79" y="77"/>
                    <a:pt x="73" y="86"/>
                  </a:cubicBezTo>
                  <a:cubicBezTo>
                    <a:pt x="73" y="86"/>
                    <a:pt x="69" y="94"/>
                    <a:pt x="58" y="101"/>
                  </a:cubicBezTo>
                  <a:cubicBezTo>
                    <a:pt x="58" y="101"/>
                    <a:pt x="77" y="79"/>
                    <a:pt x="62" y="65"/>
                  </a:cubicBezTo>
                  <a:cubicBezTo>
                    <a:pt x="62" y="65"/>
                    <a:pt x="44" y="49"/>
                    <a:pt x="17" y="87"/>
                  </a:cubicBezTo>
                  <a:cubicBezTo>
                    <a:pt x="17" y="87"/>
                    <a:pt x="0" y="113"/>
                    <a:pt x="14" y="123"/>
                  </a:cubicBezTo>
                  <a:cubicBezTo>
                    <a:pt x="14" y="123"/>
                    <a:pt x="29" y="136"/>
                    <a:pt x="79" y="91"/>
                  </a:cubicBezTo>
                  <a:cubicBezTo>
                    <a:pt x="81" y="90"/>
                    <a:pt x="81" y="90"/>
                    <a:pt x="81" y="90"/>
                  </a:cubicBezTo>
                  <a:cubicBezTo>
                    <a:pt x="81" y="90"/>
                    <a:pt x="66" y="139"/>
                    <a:pt x="119" y="122"/>
                  </a:cubicBezTo>
                  <a:cubicBezTo>
                    <a:pt x="119" y="122"/>
                    <a:pt x="152" y="109"/>
                    <a:pt x="184" y="77"/>
                  </a:cubicBezTo>
                  <a:cubicBezTo>
                    <a:pt x="184" y="77"/>
                    <a:pt x="157" y="171"/>
                    <a:pt x="277" y="72"/>
                  </a:cubicBezTo>
                  <a:cubicBezTo>
                    <a:pt x="277" y="72"/>
                    <a:pt x="270" y="111"/>
                    <a:pt x="332" y="97"/>
                  </a:cubicBezTo>
                  <a:cubicBezTo>
                    <a:pt x="332" y="97"/>
                    <a:pt x="355" y="90"/>
                    <a:pt x="371" y="78"/>
                  </a:cubicBezTo>
                  <a:cubicBezTo>
                    <a:pt x="371" y="78"/>
                    <a:pt x="372" y="101"/>
                    <a:pt x="412" y="99"/>
                  </a:cubicBezTo>
                  <a:cubicBezTo>
                    <a:pt x="412" y="99"/>
                    <a:pt x="435" y="99"/>
                    <a:pt x="446" y="80"/>
                  </a:cubicBezTo>
                  <a:cubicBezTo>
                    <a:pt x="446" y="80"/>
                    <a:pt x="454" y="64"/>
                    <a:pt x="437" y="56"/>
                  </a:cubicBezTo>
                  <a:cubicBezTo>
                    <a:pt x="437" y="56"/>
                    <a:pt x="515" y="54"/>
                    <a:pt x="506" y="77"/>
                  </a:cubicBezTo>
                  <a:cubicBezTo>
                    <a:pt x="506" y="77"/>
                    <a:pt x="490" y="100"/>
                    <a:pt x="502" y="98"/>
                  </a:cubicBezTo>
                  <a:cubicBezTo>
                    <a:pt x="502" y="98"/>
                    <a:pt x="508" y="98"/>
                    <a:pt x="519" y="77"/>
                  </a:cubicBezTo>
                  <a:cubicBezTo>
                    <a:pt x="519" y="77"/>
                    <a:pt x="545" y="46"/>
                    <a:pt x="564" y="59"/>
                  </a:cubicBezTo>
                  <a:cubicBezTo>
                    <a:pt x="564" y="59"/>
                    <a:pt x="572" y="67"/>
                    <a:pt x="560" y="84"/>
                  </a:cubicBezTo>
                  <a:cubicBezTo>
                    <a:pt x="560" y="84"/>
                    <a:pt x="547" y="103"/>
                    <a:pt x="556" y="98"/>
                  </a:cubicBezTo>
                  <a:cubicBezTo>
                    <a:pt x="556" y="98"/>
                    <a:pt x="587" y="67"/>
                    <a:pt x="573" y="51"/>
                  </a:cubicBezTo>
                  <a:cubicBezTo>
                    <a:pt x="573" y="51"/>
                    <a:pt x="558" y="32"/>
                    <a:pt x="518" y="69"/>
                  </a:cubicBezTo>
                  <a:moveTo>
                    <a:pt x="20" y="105"/>
                  </a:moveTo>
                  <a:cubicBezTo>
                    <a:pt x="20" y="105"/>
                    <a:pt x="18" y="88"/>
                    <a:pt x="45" y="73"/>
                  </a:cubicBezTo>
                  <a:cubicBezTo>
                    <a:pt x="45" y="73"/>
                    <a:pt x="77" y="60"/>
                    <a:pt x="49" y="105"/>
                  </a:cubicBezTo>
                  <a:cubicBezTo>
                    <a:pt x="49" y="105"/>
                    <a:pt x="22" y="125"/>
                    <a:pt x="20"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87" name="Freeform 72"/>
            <p:cNvSpPr>
              <a:spLocks noEditPoints="1"/>
            </p:cNvSpPr>
            <p:nvPr userDrawn="1"/>
          </p:nvSpPr>
          <p:spPr bwMode="auto">
            <a:xfrm>
              <a:off x="5080967" y="1983421"/>
              <a:ext cx="1304003" cy="796229"/>
            </a:xfrm>
            <a:custGeom>
              <a:avLst/>
              <a:gdLst>
                <a:gd name="T0" fmla="*/ 530 w 547"/>
                <a:gd name="T1" fmla="*/ 96 h 334"/>
                <a:gd name="T2" fmla="*/ 435 w 547"/>
                <a:gd name="T3" fmla="*/ 85 h 334"/>
                <a:gd name="T4" fmla="*/ 425 w 547"/>
                <a:gd name="T5" fmla="*/ 88 h 334"/>
                <a:gd name="T6" fmla="*/ 359 w 547"/>
                <a:gd name="T7" fmla="*/ 121 h 334"/>
                <a:gd name="T8" fmla="*/ 333 w 547"/>
                <a:gd name="T9" fmla="*/ 102 h 334"/>
                <a:gd name="T10" fmla="*/ 324 w 547"/>
                <a:gd name="T11" fmla="*/ 99 h 334"/>
                <a:gd name="T12" fmla="*/ 298 w 547"/>
                <a:gd name="T13" fmla="*/ 118 h 334"/>
                <a:gd name="T14" fmla="*/ 245 w 547"/>
                <a:gd name="T15" fmla="*/ 113 h 334"/>
                <a:gd name="T16" fmla="*/ 237 w 547"/>
                <a:gd name="T17" fmla="*/ 94 h 334"/>
                <a:gd name="T18" fmla="*/ 195 w 547"/>
                <a:gd name="T19" fmla="*/ 120 h 334"/>
                <a:gd name="T20" fmla="*/ 183 w 547"/>
                <a:gd name="T21" fmla="*/ 135 h 334"/>
                <a:gd name="T22" fmla="*/ 218 w 547"/>
                <a:gd name="T23" fmla="*/ 68 h 334"/>
                <a:gd name="T24" fmla="*/ 233 w 547"/>
                <a:gd name="T25" fmla="*/ 12 h 334"/>
                <a:gd name="T26" fmla="*/ 223 w 547"/>
                <a:gd name="T27" fmla="*/ 16 h 334"/>
                <a:gd name="T28" fmla="*/ 214 w 547"/>
                <a:gd name="T29" fmla="*/ 46 h 334"/>
                <a:gd name="T30" fmla="*/ 194 w 547"/>
                <a:gd name="T31" fmla="*/ 86 h 334"/>
                <a:gd name="T32" fmla="*/ 97 w 547"/>
                <a:gd name="T33" fmla="*/ 124 h 334"/>
                <a:gd name="T34" fmla="*/ 99 w 547"/>
                <a:gd name="T35" fmla="*/ 96 h 334"/>
                <a:gd name="T36" fmla="*/ 73 w 547"/>
                <a:gd name="T37" fmla="*/ 72 h 334"/>
                <a:gd name="T38" fmla="*/ 10 w 547"/>
                <a:gd name="T39" fmla="*/ 129 h 334"/>
                <a:gd name="T40" fmla="*/ 15 w 547"/>
                <a:gd name="T41" fmla="*/ 152 h 334"/>
                <a:gd name="T42" fmla="*/ 17 w 547"/>
                <a:gd name="T43" fmla="*/ 144 h 334"/>
                <a:gd name="T44" fmla="*/ 34 w 547"/>
                <a:gd name="T45" fmla="*/ 110 h 334"/>
                <a:gd name="T46" fmla="*/ 81 w 547"/>
                <a:gd name="T47" fmla="*/ 83 h 334"/>
                <a:gd name="T48" fmla="*/ 88 w 547"/>
                <a:gd name="T49" fmla="*/ 114 h 334"/>
                <a:gd name="T50" fmla="*/ 87 w 547"/>
                <a:gd name="T51" fmla="*/ 124 h 334"/>
                <a:gd name="T52" fmla="*/ 75 w 547"/>
                <a:gd name="T53" fmla="*/ 121 h 334"/>
                <a:gd name="T54" fmla="*/ 67 w 547"/>
                <a:gd name="T55" fmla="*/ 117 h 334"/>
                <a:gd name="T56" fmla="*/ 65 w 547"/>
                <a:gd name="T57" fmla="*/ 150 h 334"/>
                <a:gd name="T58" fmla="*/ 89 w 547"/>
                <a:gd name="T59" fmla="*/ 146 h 334"/>
                <a:gd name="T60" fmla="*/ 94 w 547"/>
                <a:gd name="T61" fmla="*/ 135 h 334"/>
                <a:gd name="T62" fmla="*/ 186 w 547"/>
                <a:gd name="T63" fmla="*/ 103 h 334"/>
                <a:gd name="T64" fmla="*/ 177 w 547"/>
                <a:gd name="T65" fmla="*/ 126 h 334"/>
                <a:gd name="T66" fmla="*/ 166 w 547"/>
                <a:gd name="T67" fmla="*/ 154 h 334"/>
                <a:gd name="T68" fmla="*/ 180 w 547"/>
                <a:gd name="T69" fmla="*/ 149 h 334"/>
                <a:gd name="T70" fmla="*/ 230 w 547"/>
                <a:gd name="T71" fmla="*/ 100 h 334"/>
                <a:gd name="T72" fmla="*/ 233 w 547"/>
                <a:gd name="T73" fmla="*/ 109 h 334"/>
                <a:gd name="T74" fmla="*/ 321 w 547"/>
                <a:gd name="T75" fmla="*/ 111 h 334"/>
                <a:gd name="T76" fmla="*/ 393 w 547"/>
                <a:gd name="T77" fmla="*/ 117 h 334"/>
                <a:gd name="T78" fmla="*/ 323 w 547"/>
                <a:gd name="T79" fmla="*/ 285 h 334"/>
                <a:gd name="T80" fmla="*/ 333 w 547"/>
                <a:gd name="T81" fmla="*/ 321 h 334"/>
                <a:gd name="T82" fmla="*/ 391 w 547"/>
                <a:gd name="T83" fmla="*/ 235 h 334"/>
                <a:gd name="T84" fmla="*/ 424 w 547"/>
                <a:gd name="T85" fmla="*/ 121 h 334"/>
                <a:gd name="T86" fmla="*/ 432 w 547"/>
                <a:gd name="T87" fmla="*/ 100 h 334"/>
                <a:gd name="T88" fmla="*/ 435 w 547"/>
                <a:gd name="T89" fmla="*/ 96 h 334"/>
                <a:gd name="T90" fmla="*/ 438 w 547"/>
                <a:gd name="T91" fmla="*/ 94 h 334"/>
                <a:gd name="T92" fmla="*/ 510 w 547"/>
                <a:gd name="T93" fmla="*/ 92 h 334"/>
                <a:gd name="T94" fmla="*/ 524 w 547"/>
                <a:gd name="T95" fmla="*/ 134 h 334"/>
                <a:gd name="T96" fmla="*/ 461 w 547"/>
                <a:gd name="T97" fmla="*/ 149 h 334"/>
                <a:gd name="T98" fmla="*/ 448 w 547"/>
                <a:gd name="T99" fmla="*/ 146 h 334"/>
                <a:gd name="T100" fmla="*/ 494 w 547"/>
                <a:gd name="T101" fmla="*/ 160 h 334"/>
                <a:gd name="T102" fmla="*/ 534 w 547"/>
                <a:gd name="T103" fmla="*/ 137 h 334"/>
                <a:gd name="T104" fmla="*/ 530 w 547"/>
                <a:gd name="T105" fmla="*/ 96 h 334"/>
                <a:gd name="T106" fmla="*/ 74 w 547"/>
                <a:gd name="T107" fmla="*/ 145 h 334"/>
                <a:gd name="T108" fmla="*/ 68 w 547"/>
                <a:gd name="T109" fmla="*/ 130 h 334"/>
                <a:gd name="T110" fmla="*/ 85 w 547"/>
                <a:gd name="T111" fmla="*/ 135 h 334"/>
                <a:gd name="T112" fmla="*/ 74 w 547"/>
                <a:gd name="T113" fmla="*/ 145 h 334"/>
                <a:gd name="T114" fmla="*/ 373 w 547"/>
                <a:gd name="T115" fmla="*/ 259 h 334"/>
                <a:gd name="T116" fmla="*/ 345 w 547"/>
                <a:gd name="T117" fmla="*/ 310 h 334"/>
                <a:gd name="T118" fmla="*/ 343 w 547"/>
                <a:gd name="T119" fmla="*/ 234 h 334"/>
                <a:gd name="T120" fmla="*/ 417 w 547"/>
                <a:gd name="T121" fmla="*/ 109 h 334"/>
                <a:gd name="T122" fmla="*/ 373 w 547"/>
                <a:gd name="T123" fmla="*/ 2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334">
                  <a:moveTo>
                    <a:pt x="530" y="96"/>
                  </a:moveTo>
                  <a:cubicBezTo>
                    <a:pt x="492" y="54"/>
                    <a:pt x="435" y="85"/>
                    <a:pt x="435" y="85"/>
                  </a:cubicBezTo>
                  <a:cubicBezTo>
                    <a:pt x="427" y="83"/>
                    <a:pt x="425" y="88"/>
                    <a:pt x="425" y="88"/>
                  </a:cubicBezTo>
                  <a:cubicBezTo>
                    <a:pt x="393" y="114"/>
                    <a:pt x="359" y="121"/>
                    <a:pt x="359" y="121"/>
                  </a:cubicBezTo>
                  <a:cubicBezTo>
                    <a:pt x="328" y="127"/>
                    <a:pt x="333" y="102"/>
                    <a:pt x="333" y="102"/>
                  </a:cubicBezTo>
                  <a:cubicBezTo>
                    <a:pt x="333" y="89"/>
                    <a:pt x="324" y="99"/>
                    <a:pt x="324" y="99"/>
                  </a:cubicBezTo>
                  <a:cubicBezTo>
                    <a:pt x="318" y="107"/>
                    <a:pt x="298" y="118"/>
                    <a:pt x="298" y="118"/>
                  </a:cubicBezTo>
                  <a:cubicBezTo>
                    <a:pt x="257" y="139"/>
                    <a:pt x="245" y="113"/>
                    <a:pt x="245" y="113"/>
                  </a:cubicBezTo>
                  <a:cubicBezTo>
                    <a:pt x="237" y="94"/>
                    <a:pt x="237" y="94"/>
                    <a:pt x="237" y="94"/>
                  </a:cubicBezTo>
                  <a:cubicBezTo>
                    <a:pt x="228" y="71"/>
                    <a:pt x="195" y="120"/>
                    <a:pt x="195" y="120"/>
                  </a:cubicBezTo>
                  <a:cubicBezTo>
                    <a:pt x="185" y="137"/>
                    <a:pt x="183" y="135"/>
                    <a:pt x="183" y="135"/>
                  </a:cubicBezTo>
                  <a:cubicBezTo>
                    <a:pt x="190" y="110"/>
                    <a:pt x="218" y="68"/>
                    <a:pt x="218" y="68"/>
                  </a:cubicBezTo>
                  <a:cubicBezTo>
                    <a:pt x="239" y="31"/>
                    <a:pt x="233" y="12"/>
                    <a:pt x="233" y="12"/>
                  </a:cubicBezTo>
                  <a:cubicBezTo>
                    <a:pt x="228" y="0"/>
                    <a:pt x="223" y="16"/>
                    <a:pt x="223" y="16"/>
                  </a:cubicBezTo>
                  <a:cubicBezTo>
                    <a:pt x="221" y="29"/>
                    <a:pt x="214" y="46"/>
                    <a:pt x="214" y="46"/>
                  </a:cubicBezTo>
                  <a:cubicBezTo>
                    <a:pt x="204" y="73"/>
                    <a:pt x="194" y="86"/>
                    <a:pt x="194" y="86"/>
                  </a:cubicBezTo>
                  <a:cubicBezTo>
                    <a:pt x="147" y="117"/>
                    <a:pt x="116" y="124"/>
                    <a:pt x="97" y="124"/>
                  </a:cubicBezTo>
                  <a:cubicBezTo>
                    <a:pt x="100" y="109"/>
                    <a:pt x="99" y="96"/>
                    <a:pt x="99" y="96"/>
                  </a:cubicBezTo>
                  <a:cubicBezTo>
                    <a:pt x="96" y="67"/>
                    <a:pt x="73" y="72"/>
                    <a:pt x="73" y="72"/>
                  </a:cubicBezTo>
                  <a:cubicBezTo>
                    <a:pt x="35" y="77"/>
                    <a:pt x="10" y="129"/>
                    <a:pt x="10" y="129"/>
                  </a:cubicBezTo>
                  <a:cubicBezTo>
                    <a:pt x="0" y="154"/>
                    <a:pt x="15" y="152"/>
                    <a:pt x="15" y="152"/>
                  </a:cubicBezTo>
                  <a:cubicBezTo>
                    <a:pt x="25" y="149"/>
                    <a:pt x="17" y="144"/>
                    <a:pt x="17" y="144"/>
                  </a:cubicBezTo>
                  <a:cubicBezTo>
                    <a:pt x="17" y="130"/>
                    <a:pt x="34" y="110"/>
                    <a:pt x="34" y="110"/>
                  </a:cubicBezTo>
                  <a:cubicBezTo>
                    <a:pt x="72" y="70"/>
                    <a:pt x="81" y="83"/>
                    <a:pt x="81" y="83"/>
                  </a:cubicBezTo>
                  <a:cubicBezTo>
                    <a:pt x="80" y="83"/>
                    <a:pt x="92" y="89"/>
                    <a:pt x="88" y="114"/>
                  </a:cubicBezTo>
                  <a:cubicBezTo>
                    <a:pt x="88" y="118"/>
                    <a:pt x="87" y="121"/>
                    <a:pt x="87" y="124"/>
                  </a:cubicBezTo>
                  <a:cubicBezTo>
                    <a:pt x="79" y="123"/>
                    <a:pt x="75" y="121"/>
                    <a:pt x="75" y="121"/>
                  </a:cubicBezTo>
                  <a:cubicBezTo>
                    <a:pt x="69" y="115"/>
                    <a:pt x="67" y="117"/>
                    <a:pt x="67" y="117"/>
                  </a:cubicBezTo>
                  <a:cubicBezTo>
                    <a:pt x="50" y="123"/>
                    <a:pt x="65" y="150"/>
                    <a:pt x="65" y="150"/>
                  </a:cubicBezTo>
                  <a:cubicBezTo>
                    <a:pt x="77" y="167"/>
                    <a:pt x="89" y="146"/>
                    <a:pt x="89" y="146"/>
                  </a:cubicBezTo>
                  <a:cubicBezTo>
                    <a:pt x="91" y="142"/>
                    <a:pt x="93" y="139"/>
                    <a:pt x="94" y="135"/>
                  </a:cubicBezTo>
                  <a:cubicBezTo>
                    <a:pt x="135" y="134"/>
                    <a:pt x="186" y="103"/>
                    <a:pt x="186" y="103"/>
                  </a:cubicBezTo>
                  <a:cubicBezTo>
                    <a:pt x="185" y="112"/>
                    <a:pt x="177" y="126"/>
                    <a:pt x="177" y="126"/>
                  </a:cubicBezTo>
                  <a:cubicBezTo>
                    <a:pt x="161" y="155"/>
                    <a:pt x="166" y="154"/>
                    <a:pt x="166" y="154"/>
                  </a:cubicBezTo>
                  <a:cubicBezTo>
                    <a:pt x="171" y="165"/>
                    <a:pt x="180" y="149"/>
                    <a:pt x="180" y="149"/>
                  </a:cubicBezTo>
                  <a:cubicBezTo>
                    <a:pt x="230" y="82"/>
                    <a:pt x="230" y="100"/>
                    <a:pt x="230" y="100"/>
                  </a:cubicBezTo>
                  <a:cubicBezTo>
                    <a:pt x="233" y="109"/>
                    <a:pt x="233" y="109"/>
                    <a:pt x="233" y="109"/>
                  </a:cubicBezTo>
                  <a:cubicBezTo>
                    <a:pt x="257" y="165"/>
                    <a:pt x="321" y="111"/>
                    <a:pt x="321" y="111"/>
                  </a:cubicBezTo>
                  <a:cubicBezTo>
                    <a:pt x="337" y="152"/>
                    <a:pt x="393" y="117"/>
                    <a:pt x="393" y="117"/>
                  </a:cubicBezTo>
                  <a:cubicBezTo>
                    <a:pt x="332" y="198"/>
                    <a:pt x="323" y="285"/>
                    <a:pt x="323" y="285"/>
                  </a:cubicBezTo>
                  <a:cubicBezTo>
                    <a:pt x="319" y="317"/>
                    <a:pt x="333" y="321"/>
                    <a:pt x="333" y="321"/>
                  </a:cubicBezTo>
                  <a:cubicBezTo>
                    <a:pt x="368" y="334"/>
                    <a:pt x="391" y="235"/>
                    <a:pt x="391" y="235"/>
                  </a:cubicBezTo>
                  <a:cubicBezTo>
                    <a:pt x="424" y="121"/>
                    <a:pt x="424" y="121"/>
                    <a:pt x="424" y="121"/>
                  </a:cubicBezTo>
                  <a:cubicBezTo>
                    <a:pt x="429" y="100"/>
                    <a:pt x="432" y="100"/>
                    <a:pt x="432" y="100"/>
                  </a:cubicBezTo>
                  <a:cubicBezTo>
                    <a:pt x="434" y="97"/>
                    <a:pt x="435" y="96"/>
                    <a:pt x="435" y="96"/>
                  </a:cubicBezTo>
                  <a:cubicBezTo>
                    <a:pt x="437" y="94"/>
                    <a:pt x="438" y="94"/>
                    <a:pt x="438" y="94"/>
                  </a:cubicBezTo>
                  <a:cubicBezTo>
                    <a:pt x="485" y="70"/>
                    <a:pt x="510" y="92"/>
                    <a:pt x="510" y="92"/>
                  </a:cubicBezTo>
                  <a:cubicBezTo>
                    <a:pt x="540" y="114"/>
                    <a:pt x="524" y="134"/>
                    <a:pt x="524" y="134"/>
                  </a:cubicBezTo>
                  <a:cubicBezTo>
                    <a:pt x="496" y="163"/>
                    <a:pt x="461" y="149"/>
                    <a:pt x="461" y="149"/>
                  </a:cubicBezTo>
                  <a:cubicBezTo>
                    <a:pt x="447" y="142"/>
                    <a:pt x="448" y="146"/>
                    <a:pt x="448" y="146"/>
                  </a:cubicBezTo>
                  <a:cubicBezTo>
                    <a:pt x="467" y="163"/>
                    <a:pt x="494" y="160"/>
                    <a:pt x="494" y="160"/>
                  </a:cubicBezTo>
                  <a:cubicBezTo>
                    <a:pt x="518" y="158"/>
                    <a:pt x="534" y="137"/>
                    <a:pt x="534" y="137"/>
                  </a:cubicBezTo>
                  <a:cubicBezTo>
                    <a:pt x="547" y="117"/>
                    <a:pt x="530" y="96"/>
                    <a:pt x="530" y="96"/>
                  </a:cubicBezTo>
                  <a:moveTo>
                    <a:pt x="74" y="145"/>
                  </a:moveTo>
                  <a:cubicBezTo>
                    <a:pt x="70" y="142"/>
                    <a:pt x="68" y="130"/>
                    <a:pt x="68" y="130"/>
                  </a:cubicBezTo>
                  <a:cubicBezTo>
                    <a:pt x="73" y="133"/>
                    <a:pt x="79" y="134"/>
                    <a:pt x="85" y="135"/>
                  </a:cubicBezTo>
                  <a:cubicBezTo>
                    <a:pt x="80" y="154"/>
                    <a:pt x="74" y="145"/>
                    <a:pt x="74" y="145"/>
                  </a:cubicBezTo>
                  <a:moveTo>
                    <a:pt x="373" y="259"/>
                  </a:moveTo>
                  <a:cubicBezTo>
                    <a:pt x="359" y="304"/>
                    <a:pt x="345" y="310"/>
                    <a:pt x="345" y="310"/>
                  </a:cubicBezTo>
                  <a:cubicBezTo>
                    <a:pt x="317" y="318"/>
                    <a:pt x="343" y="234"/>
                    <a:pt x="343" y="234"/>
                  </a:cubicBezTo>
                  <a:cubicBezTo>
                    <a:pt x="372" y="140"/>
                    <a:pt x="417" y="109"/>
                    <a:pt x="417" y="109"/>
                  </a:cubicBezTo>
                  <a:cubicBezTo>
                    <a:pt x="421" y="107"/>
                    <a:pt x="373" y="259"/>
                    <a:pt x="373" y="2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88" name="Freeform 73"/>
            <p:cNvSpPr>
              <a:spLocks/>
            </p:cNvSpPr>
            <p:nvPr userDrawn="1"/>
          </p:nvSpPr>
          <p:spPr bwMode="auto">
            <a:xfrm>
              <a:off x="3080859" y="2410142"/>
              <a:ext cx="2784417" cy="123964"/>
            </a:xfrm>
            <a:custGeom>
              <a:avLst/>
              <a:gdLst>
                <a:gd name="T0" fmla="*/ 0 w 1168"/>
                <a:gd name="T1" fmla="*/ 46 h 52"/>
                <a:gd name="T2" fmla="*/ 607 w 1168"/>
                <a:gd name="T3" fmla="*/ 14 h 52"/>
                <a:gd name="T4" fmla="*/ 1168 w 1168"/>
                <a:gd name="T5" fmla="*/ 32 h 52"/>
                <a:gd name="T6" fmla="*/ 1164 w 1168"/>
                <a:gd name="T7" fmla="*/ 40 h 52"/>
                <a:gd name="T8" fmla="*/ 756 w 1168"/>
                <a:gd name="T9" fmla="*/ 18 h 52"/>
                <a:gd name="T10" fmla="*/ 12 w 1168"/>
                <a:gd name="T11" fmla="*/ 52 h 52"/>
                <a:gd name="T12" fmla="*/ 0 w 1168"/>
                <a:gd name="T13" fmla="*/ 46 h 52"/>
              </a:gdLst>
              <a:ahLst/>
              <a:cxnLst>
                <a:cxn ang="0">
                  <a:pos x="T0" y="T1"/>
                </a:cxn>
                <a:cxn ang="0">
                  <a:pos x="T2" y="T3"/>
                </a:cxn>
                <a:cxn ang="0">
                  <a:pos x="T4" y="T5"/>
                </a:cxn>
                <a:cxn ang="0">
                  <a:pos x="T6" y="T7"/>
                </a:cxn>
                <a:cxn ang="0">
                  <a:pos x="T8" y="T9"/>
                </a:cxn>
                <a:cxn ang="0">
                  <a:pos x="T10" y="T11"/>
                </a:cxn>
                <a:cxn ang="0">
                  <a:pos x="T12" y="T13"/>
                </a:cxn>
              </a:cxnLst>
              <a:rect l="0" t="0" r="r" b="b"/>
              <a:pathLst>
                <a:path w="1168" h="52">
                  <a:moveTo>
                    <a:pt x="0" y="46"/>
                  </a:moveTo>
                  <a:cubicBezTo>
                    <a:pt x="0" y="46"/>
                    <a:pt x="417" y="14"/>
                    <a:pt x="607" y="14"/>
                  </a:cubicBezTo>
                  <a:cubicBezTo>
                    <a:pt x="607" y="14"/>
                    <a:pt x="1089" y="0"/>
                    <a:pt x="1168" y="32"/>
                  </a:cubicBezTo>
                  <a:cubicBezTo>
                    <a:pt x="1164" y="40"/>
                    <a:pt x="1164" y="40"/>
                    <a:pt x="1164" y="40"/>
                  </a:cubicBezTo>
                  <a:cubicBezTo>
                    <a:pt x="1164" y="40"/>
                    <a:pt x="1059" y="16"/>
                    <a:pt x="756" y="18"/>
                  </a:cubicBezTo>
                  <a:cubicBezTo>
                    <a:pt x="756" y="18"/>
                    <a:pt x="183" y="28"/>
                    <a:pt x="12" y="52"/>
                  </a:cubicBez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89" name="Freeform 74"/>
            <p:cNvSpPr>
              <a:spLocks/>
            </p:cNvSpPr>
            <p:nvPr userDrawn="1"/>
          </p:nvSpPr>
          <p:spPr bwMode="auto">
            <a:xfrm>
              <a:off x="6284846" y="2045402"/>
              <a:ext cx="57214" cy="69134"/>
            </a:xfrm>
            <a:custGeom>
              <a:avLst/>
              <a:gdLst>
                <a:gd name="T0" fmla="*/ 48 w 48"/>
                <a:gd name="T1" fmla="*/ 0 h 58"/>
                <a:gd name="T2" fmla="*/ 48 w 48"/>
                <a:gd name="T3" fmla="*/ 8 h 58"/>
                <a:gd name="T4" fmla="*/ 28 w 48"/>
                <a:gd name="T5" fmla="*/ 8 h 58"/>
                <a:gd name="T6" fmla="*/ 28 w 48"/>
                <a:gd name="T7" fmla="*/ 58 h 58"/>
                <a:gd name="T8" fmla="*/ 20 w 48"/>
                <a:gd name="T9" fmla="*/ 58 h 58"/>
                <a:gd name="T10" fmla="*/ 20 w 48"/>
                <a:gd name="T11" fmla="*/ 8 h 58"/>
                <a:gd name="T12" fmla="*/ 0 w 48"/>
                <a:gd name="T13" fmla="*/ 8 h 58"/>
                <a:gd name="T14" fmla="*/ 0 w 48"/>
                <a:gd name="T15" fmla="*/ 0 h 58"/>
                <a:gd name="T16" fmla="*/ 48 w 48"/>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48" y="0"/>
                  </a:moveTo>
                  <a:lnTo>
                    <a:pt x="48" y="8"/>
                  </a:lnTo>
                  <a:lnTo>
                    <a:pt x="28" y="8"/>
                  </a:lnTo>
                  <a:lnTo>
                    <a:pt x="28" y="58"/>
                  </a:lnTo>
                  <a:lnTo>
                    <a:pt x="20" y="58"/>
                  </a:lnTo>
                  <a:lnTo>
                    <a:pt x="20" y="8"/>
                  </a:lnTo>
                  <a:lnTo>
                    <a:pt x="0" y="8"/>
                  </a:lnTo>
                  <a:lnTo>
                    <a:pt x="0" y="0"/>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sp>
          <p:nvSpPr>
            <p:cNvPr id="190" name="Freeform 75"/>
            <p:cNvSpPr>
              <a:spLocks/>
            </p:cNvSpPr>
            <p:nvPr userDrawn="1"/>
          </p:nvSpPr>
          <p:spPr bwMode="auto">
            <a:xfrm>
              <a:off x="6349212" y="2045402"/>
              <a:ext cx="66750" cy="69134"/>
            </a:xfrm>
            <a:custGeom>
              <a:avLst/>
              <a:gdLst>
                <a:gd name="T0" fmla="*/ 28 w 28"/>
                <a:gd name="T1" fmla="*/ 0 h 29"/>
                <a:gd name="T2" fmla="*/ 28 w 28"/>
                <a:gd name="T3" fmla="*/ 29 h 29"/>
                <a:gd name="T4" fmla="*/ 24 w 28"/>
                <a:gd name="T5" fmla="*/ 29 h 29"/>
                <a:gd name="T6" fmla="*/ 24 w 28"/>
                <a:gd name="T7" fmla="*/ 18 h 29"/>
                <a:gd name="T8" fmla="*/ 24 w 28"/>
                <a:gd name="T9" fmla="*/ 7 h 29"/>
                <a:gd name="T10" fmla="*/ 24 w 28"/>
                <a:gd name="T11" fmla="*/ 7 h 29"/>
                <a:gd name="T12" fmla="*/ 21 w 28"/>
                <a:gd name="T13" fmla="*/ 12 h 29"/>
                <a:gd name="T14" fmla="*/ 16 w 28"/>
                <a:gd name="T15" fmla="*/ 22 h 29"/>
                <a:gd name="T16" fmla="*/ 13 w 28"/>
                <a:gd name="T17" fmla="*/ 22 h 29"/>
                <a:gd name="T18" fmla="*/ 7 w 28"/>
                <a:gd name="T19" fmla="*/ 12 h 29"/>
                <a:gd name="T20" fmla="*/ 5 w 28"/>
                <a:gd name="T21" fmla="*/ 7 h 29"/>
                <a:gd name="T22" fmla="*/ 5 w 28"/>
                <a:gd name="T23" fmla="*/ 7 h 29"/>
                <a:gd name="T24" fmla="*/ 5 w 28"/>
                <a:gd name="T25" fmla="*/ 18 h 29"/>
                <a:gd name="T26" fmla="*/ 5 w 28"/>
                <a:gd name="T27" fmla="*/ 29 h 29"/>
                <a:gd name="T28" fmla="*/ 0 w 28"/>
                <a:gd name="T29" fmla="*/ 29 h 29"/>
                <a:gd name="T30" fmla="*/ 0 w 28"/>
                <a:gd name="T31" fmla="*/ 0 h 29"/>
                <a:gd name="T32" fmla="*/ 5 w 28"/>
                <a:gd name="T33" fmla="*/ 0 h 29"/>
                <a:gd name="T34" fmla="*/ 11 w 28"/>
                <a:gd name="T35" fmla="*/ 11 h 29"/>
                <a:gd name="T36" fmla="*/ 14 w 28"/>
                <a:gd name="T37" fmla="*/ 16 h 29"/>
                <a:gd name="T38" fmla="*/ 14 w 28"/>
                <a:gd name="T39" fmla="*/ 16 h 29"/>
                <a:gd name="T40" fmla="*/ 17 w 28"/>
                <a:gd name="T41" fmla="*/ 11 h 29"/>
                <a:gd name="T42" fmla="*/ 24 w 28"/>
                <a:gd name="T43" fmla="*/ 0 h 29"/>
                <a:gd name="T44" fmla="*/ 28 w 28"/>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29">
                  <a:moveTo>
                    <a:pt x="28" y="0"/>
                  </a:moveTo>
                  <a:cubicBezTo>
                    <a:pt x="28" y="29"/>
                    <a:pt x="28" y="29"/>
                    <a:pt x="28" y="29"/>
                  </a:cubicBezTo>
                  <a:cubicBezTo>
                    <a:pt x="24" y="29"/>
                    <a:pt x="24" y="29"/>
                    <a:pt x="24" y="29"/>
                  </a:cubicBezTo>
                  <a:cubicBezTo>
                    <a:pt x="24" y="18"/>
                    <a:pt x="24" y="18"/>
                    <a:pt x="24" y="18"/>
                  </a:cubicBezTo>
                  <a:cubicBezTo>
                    <a:pt x="24" y="12"/>
                    <a:pt x="24" y="7"/>
                    <a:pt x="24" y="7"/>
                  </a:cubicBezTo>
                  <a:cubicBezTo>
                    <a:pt x="24" y="7"/>
                    <a:pt x="24" y="7"/>
                    <a:pt x="24" y="7"/>
                  </a:cubicBezTo>
                  <a:cubicBezTo>
                    <a:pt x="24" y="7"/>
                    <a:pt x="22" y="10"/>
                    <a:pt x="21" y="12"/>
                  </a:cubicBezTo>
                  <a:cubicBezTo>
                    <a:pt x="16" y="22"/>
                    <a:pt x="16" y="22"/>
                    <a:pt x="16" y="22"/>
                  </a:cubicBezTo>
                  <a:cubicBezTo>
                    <a:pt x="13" y="22"/>
                    <a:pt x="13" y="22"/>
                    <a:pt x="13" y="22"/>
                  </a:cubicBezTo>
                  <a:cubicBezTo>
                    <a:pt x="7" y="12"/>
                    <a:pt x="7" y="12"/>
                    <a:pt x="7" y="12"/>
                  </a:cubicBezTo>
                  <a:cubicBezTo>
                    <a:pt x="7" y="10"/>
                    <a:pt x="5" y="7"/>
                    <a:pt x="5" y="7"/>
                  </a:cubicBezTo>
                  <a:cubicBezTo>
                    <a:pt x="5" y="7"/>
                    <a:pt x="5" y="7"/>
                    <a:pt x="5" y="7"/>
                  </a:cubicBezTo>
                  <a:cubicBezTo>
                    <a:pt x="5" y="7"/>
                    <a:pt x="5" y="12"/>
                    <a:pt x="5" y="18"/>
                  </a:cubicBezTo>
                  <a:cubicBezTo>
                    <a:pt x="5" y="29"/>
                    <a:pt x="5" y="29"/>
                    <a:pt x="5" y="29"/>
                  </a:cubicBezTo>
                  <a:cubicBezTo>
                    <a:pt x="0" y="29"/>
                    <a:pt x="0" y="29"/>
                    <a:pt x="0" y="29"/>
                  </a:cubicBezTo>
                  <a:cubicBezTo>
                    <a:pt x="0" y="0"/>
                    <a:pt x="0" y="0"/>
                    <a:pt x="0" y="0"/>
                  </a:cubicBezTo>
                  <a:cubicBezTo>
                    <a:pt x="5" y="0"/>
                    <a:pt x="5" y="0"/>
                    <a:pt x="5" y="0"/>
                  </a:cubicBezTo>
                  <a:cubicBezTo>
                    <a:pt x="11" y="11"/>
                    <a:pt x="11" y="11"/>
                    <a:pt x="11" y="11"/>
                  </a:cubicBezTo>
                  <a:cubicBezTo>
                    <a:pt x="14" y="15"/>
                    <a:pt x="14" y="16"/>
                    <a:pt x="14" y="16"/>
                  </a:cubicBezTo>
                  <a:cubicBezTo>
                    <a:pt x="14" y="16"/>
                    <a:pt x="14" y="16"/>
                    <a:pt x="14" y="16"/>
                  </a:cubicBezTo>
                  <a:cubicBezTo>
                    <a:pt x="14" y="16"/>
                    <a:pt x="15" y="15"/>
                    <a:pt x="17" y="11"/>
                  </a:cubicBezTo>
                  <a:cubicBezTo>
                    <a:pt x="24" y="0"/>
                    <a:pt x="24" y="0"/>
                    <a:pt x="24" y="0"/>
                  </a:cubicBez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798">
                <a:latin typeface="Calibri" pitchFamily="34" charset="0"/>
              </a:endParaRPr>
            </a:p>
          </p:txBody>
        </p:sp>
      </p:grpSp>
      <p:sp>
        <p:nvSpPr>
          <p:cNvPr id="191" name="TextBox 48"/>
          <p:cNvSpPr txBox="1">
            <a:spLocks noChangeArrowheads="1"/>
          </p:cNvSpPr>
          <p:nvPr userDrawn="1"/>
        </p:nvSpPr>
        <p:spPr bwMode="auto">
          <a:xfrm>
            <a:off x="2788230" y="4052465"/>
            <a:ext cx="6609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3600" kern="1200">
                <a:solidFill>
                  <a:schemeClr val="tx1"/>
                </a:solidFill>
                <a:latin typeface="Arial" charset="0"/>
                <a:ea typeface="+mn-ea"/>
                <a:cs typeface="Arial" charset="0"/>
              </a:defRPr>
            </a:lvl1pPr>
            <a:lvl2pPr marL="457200" algn="l" rtl="0" fontAlgn="base">
              <a:spcBef>
                <a:spcPct val="0"/>
              </a:spcBef>
              <a:spcAft>
                <a:spcPct val="0"/>
              </a:spcAft>
              <a:defRPr sz="3600" kern="1200">
                <a:solidFill>
                  <a:schemeClr val="tx1"/>
                </a:solidFill>
                <a:latin typeface="Arial" charset="0"/>
                <a:ea typeface="+mn-ea"/>
                <a:cs typeface="Arial" charset="0"/>
              </a:defRPr>
            </a:lvl2pPr>
            <a:lvl3pPr marL="914400" algn="l" rtl="0" fontAlgn="base">
              <a:spcBef>
                <a:spcPct val="0"/>
              </a:spcBef>
              <a:spcAft>
                <a:spcPct val="0"/>
              </a:spcAft>
              <a:defRPr sz="3600" kern="1200">
                <a:solidFill>
                  <a:schemeClr val="tx1"/>
                </a:solidFill>
                <a:latin typeface="Arial" charset="0"/>
                <a:ea typeface="+mn-ea"/>
                <a:cs typeface="Arial" charset="0"/>
              </a:defRPr>
            </a:lvl3pPr>
            <a:lvl4pPr marL="1371600" algn="l" rtl="0" fontAlgn="base">
              <a:spcBef>
                <a:spcPct val="0"/>
              </a:spcBef>
              <a:spcAft>
                <a:spcPct val="0"/>
              </a:spcAft>
              <a:defRPr sz="3600" kern="1200">
                <a:solidFill>
                  <a:schemeClr val="tx1"/>
                </a:solidFill>
                <a:latin typeface="Arial" charset="0"/>
                <a:ea typeface="+mn-ea"/>
                <a:cs typeface="Arial" charset="0"/>
              </a:defRPr>
            </a:lvl4pPr>
            <a:lvl5pPr marL="1828800" algn="l" rtl="0" fontAlgn="base">
              <a:spcBef>
                <a:spcPct val="0"/>
              </a:spcBef>
              <a:spcAft>
                <a:spcPct val="0"/>
              </a:spcAft>
              <a:defRPr sz="3600" kern="1200">
                <a:solidFill>
                  <a:schemeClr val="tx1"/>
                </a:solidFill>
                <a:latin typeface="Arial" charset="0"/>
                <a:ea typeface="+mn-ea"/>
                <a:cs typeface="Arial" charset="0"/>
              </a:defRPr>
            </a:lvl5pPr>
            <a:lvl6pPr marL="2286000" algn="l" defTabSz="914400" rtl="0" eaLnBrk="1" latinLnBrk="0" hangingPunct="1">
              <a:defRPr sz="3600" kern="1200">
                <a:solidFill>
                  <a:schemeClr val="tx1"/>
                </a:solidFill>
                <a:latin typeface="Arial" charset="0"/>
                <a:ea typeface="+mn-ea"/>
                <a:cs typeface="Arial" charset="0"/>
              </a:defRPr>
            </a:lvl6pPr>
            <a:lvl7pPr marL="2743200" algn="l" defTabSz="914400" rtl="0" eaLnBrk="1" latinLnBrk="0" hangingPunct="1">
              <a:defRPr sz="3600" kern="1200">
                <a:solidFill>
                  <a:schemeClr val="tx1"/>
                </a:solidFill>
                <a:latin typeface="Arial" charset="0"/>
                <a:ea typeface="+mn-ea"/>
                <a:cs typeface="Arial" charset="0"/>
              </a:defRPr>
            </a:lvl7pPr>
            <a:lvl8pPr marL="3200400" algn="l" defTabSz="914400" rtl="0" eaLnBrk="1" latinLnBrk="0" hangingPunct="1">
              <a:defRPr sz="3600" kern="1200">
                <a:solidFill>
                  <a:schemeClr val="tx1"/>
                </a:solidFill>
                <a:latin typeface="Arial" charset="0"/>
                <a:ea typeface="+mn-ea"/>
                <a:cs typeface="Arial" charset="0"/>
              </a:defRPr>
            </a:lvl8pPr>
            <a:lvl9pPr marL="3657600" algn="l" defTabSz="914400" rtl="0" eaLnBrk="1" latinLnBrk="0" hangingPunct="1">
              <a:defRPr sz="3600" kern="1200">
                <a:solidFill>
                  <a:schemeClr val="tx1"/>
                </a:solidFill>
                <a:latin typeface="Arial" charset="0"/>
                <a:ea typeface="+mn-ea"/>
                <a:cs typeface="Arial" charset="0"/>
              </a:defRPr>
            </a:lvl9pPr>
          </a:lstStyle>
          <a:p>
            <a:pPr algn="ctr" eaLnBrk="1" hangingPunct="1">
              <a:defRPr/>
            </a:pPr>
            <a:r>
              <a:rPr lang="en-US" sz="1799" b="1">
                <a:solidFill>
                  <a:schemeClr val="bg1"/>
                </a:solidFill>
                <a:latin typeface="Calibri" pitchFamily="34" charset="0"/>
              </a:rPr>
              <a:t>$7.5 </a:t>
            </a:r>
            <a:r>
              <a:rPr lang="en-US" sz="1799">
                <a:solidFill>
                  <a:schemeClr val="bg1"/>
                </a:solidFill>
                <a:latin typeface="Calibri" pitchFamily="34" charset="0"/>
              </a:rPr>
              <a:t>BILLION ENTERPRISE | </a:t>
            </a:r>
            <a:r>
              <a:rPr lang="en-US" sz="1799" b="1">
                <a:solidFill>
                  <a:schemeClr val="bg1"/>
                </a:solidFill>
                <a:latin typeface="Calibri" pitchFamily="34" charset="0"/>
              </a:rPr>
              <a:t>120,000</a:t>
            </a:r>
            <a:r>
              <a:rPr lang="en-US" sz="1799">
                <a:solidFill>
                  <a:schemeClr val="bg1"/>
                </a:solidFill>
                <a:latin typeface="Calibri" pitchFamily="34" charset="0"/>
              </a:rPr>
              <a:t> IDEAPRENEURS | </a:t>
            </a:r>
            <a:r>
              <a:rPr lang="en-US" sz="1799" b="1">
                <a:solidFill>
                  <a:schemeClr val="bg1"/>
                </a:solidFill>
                <a:latin typeface="Calibri" pitchFamily="34" charset="0"/>
              </a:rPr>
              <a:t>32</a:t>
            </a:r>
            <a:r>
              <a:rPr lang="en-US" sz="1799">
                <a:solidFill>
                  <a:schemeClr val="bg1"/>
                </a:solidFill>
                <a:latin typeface="Calibri" pitchFamily="34" charset="0"/>
              </a:rPr>
              <a:t> COUNTRIES</a:t>
            </a:r>
          </a:p>
        </p:txBody>
      </p:sp>
    </p:spTree>
    <p:extLst>
      <p:ext uri="{BB962C8B-B14F-4D97-AF65-F5344CB8AC3E}">
        <p14:creationId xmlns:p14="http://schemas.microsoft.com/office/powerpoint/2010/main" val="24830576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20" name="Freeform 15">
            <a:extLst>
              <a:ext uri="{FF2B5EF4-FFF2-40B4-BE49-F238E27FC236}">
                <a16:creationId xmlns:a16="http://schemas.microsoft.com/office/drawing/2014/main" id="{B0644444-6DE9-42CE-9913-BEB36CB0D367}"/>
              </a:ext>
            </a:extLst>
          </p:cNvPr>
          <p:cNvSpPr>
            <a:spLocks/>
          </p:cNvSpPr>
          <p:nvPr userDrawn="1"/>
        </p:nvSpPr>
        <p:spPr bwMode="auto">
          <a:xfrm>
            <a:off x="4857754" y="1094423"/>
            <a:ext cx="4024852" cy="4681538"/>
          </a:xfrm>
          <a:custGeom>
            <a:avLst/>
            <a:gdLst>
              <a:gd name="T0" fmla="*/ 0 w 2536"/>
              <a:gd name="T1" fmla="*/ 0 h 2949"/>
              <a:gd name="T2" fmla="*/ 0 w 2536"/>
              <a:gd name="T3" fmla="*/ 2949 h 2949"/>
              <a:gd name="T4" fmla="*/ 2536 w 2536"/>
              <a:gd name="T5" fmla="*/ 1472 h 2949"/>
              <a:gd name="T6" fmla="*/ 0 w 2536"/>
              <a:gd name="T7" fmla="*/ 0 h 2949"/>
            </a:gdLst>
            <a:ahLst/>
            <a:cxnLst>
              <a:cxn ang="0">
                <a:pos x="T0" y="T1"/>
              </a:cxn>
              <a:cxn ang="0">
                <a:pos x="T2" y="T3"/>
              </a:cxn>
              <a:cxn ang="0">
                <a:pos x="T4" y="T5"/>
              </a:cxn>
              <a:cxn ang="0">
                <a:pos x="T6" y="T7"/>
              </a:cxn>
            </a:cxnLst>
            <a:rect l="0" t="0" r="r" b="b"/>
            <a:pathLst>
              <a:path w="2536" h="2949">
                <a:moveTo>
                  <a:pt x="0" y="0"/>
                </a:moveTo>
                <a:lnTo>
                  <a:pt x="0" y="2949"/>
                </a:lnTo>
                <a:lnTo>
                  <a:pt x="2536" y="14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4798">
              <a:latin typeface="Arial" panose="020B0604020202020204" pitchFamily="34" charset="0"/>
              <a:cs typeface="Arial" panose="020B0604020202020204" pitchFamily="34" charset="0"/>
            </a:endParaRPr>
          </a:p>
        </p:txBody>
      </p:sp>
      <p:pic>
        <p:nvPicPr>
          <p:cNvPr id="4" name="Picture 2" descr="mYndNext"/>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15103" y="123951"/>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5229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IN"/>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1115941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380901" y="15875"/>
            <a:ext cx="1142702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bodyPr>
          <a:lstStyle/>
          <a:p>
            <a:pPr lvl="0"/>
            <a:r>
              <a:rPr lang="en-US"/>
              <a:t>Click To Edit Master Title Style</a:t>
            </a:r>
          </a:p>
        </p:txBody>
      </p:sp>
      <p:cxnSp>
        <p:nvCxnSpPr>
          <p:cNvPr id="11" name="Straight Connector 10"/>
          <p:cNvCxnSpPr/>
          <p:nvPr userDrawn="1"/>
        </p:nvCxnSpPr>
        <p:spPr bwMode="auto">
          <a:xfrm>
            <a:off x="380901" y="785495"/>
            <a:ext cx="11427023" cy="0"/>
          </a:xfrm>
          <a:prstGeom prst="line">
            <a:avLst/>
          </a:prstGeom>
          <a:solidFill>
            <a:schemeClr val="accent1"/>
          </a:solidFill>
          <a:ln w="19050" cap="flat" cmpd="sng" algn="ctr">
            <a:solidFill>
              <a:srgbClr val="00529B"/>
            </a:solidFill>
            <a:prstDash val="solid"/>
            <a:miter lim="800000"/>
            <a:headEnd type="none" w="sm" len="sm"/>
            <a:tailEnd type="none" w="med" len="med"/>
          </a:ln>
          <a:effectLst/>
        </p:spPr>
      </p:cxnSp>
      <p:grpSp>
        <p:nvGrpSpPr>
          <p:cNvPr id="12" name="Group 11">
            <a:extLst>
              <a:ext uri="{FF2B5EF4-FFF2-40B4-BE49-F238E27FC236}">
                <a16:creationId xmlns:a16="http://schemas.microsoft.com/office/drawing/2014/main" id="{9F6F1372-166B-4378-B176-D2A2668F6B70}"/>
              </a:ext>
            </a:extLst>
          </p:cNvPr>
          <p:cNvGrpSpPr/>
          <p:nvPr userDrawn="1"/>
        </p:nvGrpSpPr>
        <p:grpSpPr>
          <a:xfrm>
            <a:off x="174551" y="6429080"/>
            <a:ext cx="11772596" cy="319895"/>
            <a:chOff x="174551" y="6429080"/>
            <a:chExt cx="11772596" cy="319895"/>
          </a:xfrm>
        </p:grpSpPr>
        <p:grpSp>
          <p:nvGrpSpPr>
            <p:cNvPr id="19" name="Group 18">
              <a:extLst>
                <a:ext uri="{FF2B5EF4-FFF2-40B4-BE49-F238E27FC236}">
                  <a16:creationId xmlns:a16="http://schemas.microsoft.com/office/drawing/2014/main" id="{23AFFB39-3DF6-4D76-BB2A-F98E80BDC6F7}"/>
                </a:ext>
              </a:extLst>
            </p:cNvPr>
            <p:cNvGrpSpPr/>
            <p:nvPr/>
          </p:nvGrpSpPr>
          <p:grpSpPr>
            <a:xfrm>
              <a:off x="908118" y="6429080"/>
              <a:ext cx="11039029" cy="313931"/>
              <a:chOff x="908118" y="6429080"/>
              <a:chExt cx="11039029" cy="313931"/>
            </a:xfrm>
          </p:grpSpPr>
          <p:sp>
            <p:nvSpPr>
              <p:cNvPr id="21" name="object 19">
                <a:extLst>
                  <a:ext uri="{FF2B5EF4-FFF2-40B4-BE49-F238E27FC236}">
                    <a16:creationId xmlns:a16="http://schemas.microsoft.com/office/drawing/2014/main" id="{93C69D60-20C4-40DB-A4F6-DEF7AC792171}"/>
                  </a:ext>
                </a:extLst>
              </p:cNvPr>
              <p:cNvSpPr txBox="1"/>
              <p:nvPr/>
            </p:nvSpPr>
            <p:spPr>
              <a:xfrm>
                <a:off x="908118" y="6573466"/>
                <a:ext cx="2946400" cy="169545"/>
              </a:xfrm>
              <a:prstGeom prst="rect">
                <a:avLst/>
              </a:prstGeom>
            </p:spPr>
            <p:txBody>
              <a:bodyPr vert="horz" wrap="square" lIns="0" tIns="0" rIns="0" bIns="0" rtlCol="0">
                <a:noAutofit/>
              </a:bodyPr>
              <a:lstStyle/>
              <a:p>
                <a:pPr marL="12700">
                  <a:lnSpc>
                    <a:spcPct val="100000"/>
                  </a:lnSpc>
                </a:pPr>
                <a:r>
                  <a:rPr sz="800" spc="-10">
                    <a:solidFill>
                      <a:schemeClr val="tx1">
                        <a:lumMod val="65000"/>
                        <a:lumOff val="35000"/>
                      </a:schemeClr>
                    </a:solidFill>
                    <a:latin typeface="+mj-lt"/>
                    <a:ea typeface="Helvetica Light" charset="0"/>
                    <a:cs typeface="Helvetica Light" charset="0"/>
                  </a:rPr>
                  <a:t>HC</a:t>
                </a:r>
                <a:r>
                  <a:rPr sz="800" spc="0">
                    <a:solidFill>
                      <a:schemeClr val="tx1">
                        <a:lumMod val="65000"/>
                        <a:lumOff val="35000"/>
                      </a:schemeClr>
                    </a:solidFill>
                    <a:latin typeface="+mj-lt"/>
                    <a:ea typeface="Helvetica Light" charset="0"/>
                    <a:cs typeface="Helvetica Light" charset="0"/>
                  </a:rPr>
                  <a:t>L</a:t>
                </a:r>
                <a:r>
                  <a:rPr sz="800" spc="-20">
                    <a:solidFill>
                      <a:schemeClr val="tx1">
                        <a:lumMod val="65000"/>
                        <a:lumOff val="35000"/>
                      </a:schemeClr>
                    </a:solidFill>
                    <a:latin typeface="+mj-lt"/>
                    <a:ea typeface="Helvetica Light" charset="0"/>
                    <a:cs typeface="Helvetica Light" charset="0"/>
                  </a:rPr>
                  <a:t> </a:t>
                </a:r>
                <a:r>
                  <a:rPr sz="800" spc="-80">
                    <a:solidFill>
                      <a:schemeClr val="tx1">
                        <a:lumMod val="65000"/>
                        <a:lumOff val="35000"/>
                      </a:schemeClr>
                    </a:solidFill>
                    <a:latin typeface="+mj-lt"/>
                    <a:ea typeface="Helvetica Light" charset="0"/>
                    <a:cs typeface="Helvetica Light" charset="0"/>
                  </a:rPr>
                  <a:t>T</a:t>
                </a:r>
                <a:r>
                  <a:rPr sz="800" spc="-10">
                    <a:solidFill>
                      <a:schemeClr val="tx1">
                        <a:lumMod val="65000"/>
                        <a:lumOff val="35000"/>
                      </a:schemeClr>
                    </a:solidFill>
                    <a:latin typeface="+mj-lt"/>
                    <a:ea typeface="Helvetica Light" charset="0"/>
                    <a:cs typeface="Helvetica Light" charset="0"/>
                  </a:rPr>
                  <a:t>echnologie</a:t>
                </a:r>
                <a:r>
                  <a:rPr sz="800" spc="0">
                    <a:solidFill>
                      <a:schemeClr val="tx1">
                        <a:lumMod val="65000"/>
                        <a:lumOff val="35000"/>
                      </a:schemeClr>
                    </a:solidFill>
                    <a:latin typeface="+mj-lt"/>
                    <a:ea typeface="Helvetica Light" charset="0"/>
                    <a:cs typeface="Helvetica Light" charset="0"/>
                  </a:rPr>
                  <a:t>s</a:t>
                </a:r>
                <a:r>
                  <a:rPr sz="800" spc="-20">
                    <a:solidFill>
                      <a:schemeClr val="tx1">
                        <a:lumMod val="65000"/>
                        <a:lumOff val="35000"/>
                      </a:schemeClr>
                    </a:solidFill>
                    <a:latin typeface="+mj-lt"/>
                    <a:ea typeface="Helvetica Light" charset="0"/>
                    <a:cs typeface="Helvetica Light" charset="0"/>
                  </a:rPr>
                  <a:t> </a:t>
                </a:r>
                <a:r>
                  <a:rPr sz="800" spc="-10">
                    <a:solidFill>
                      <a:schemeClr val="tx1">
                        <a:lumMod val="65000"/>
                        <a:lumOff val="35000"/>
                      </a:schemeClr>
                    </a:solidFill>
                    <a:latin typeface="+mj-lt"/>
                    <a:ea typeface="Helvetica Light" charset="0"/>
                    <a:cs typeface="Helvetica Light" charset="0"/>
                  </a:rPr>
                  <a:t>DN</a:t>
                </a:r>
                <a:r>
                  <a:rPr sz="800" spc="0">
                    <a:solidFill>
                      <a:schemeClr val="tx1">
                        <a:lumMod val="65000"/>
                        <a:lumOff val="35000"/>
                      </a:schemeClr>
                    </a:solidFill>
                    <a:latin typeface="+mj-lt"/>
                    <a:ea typeface="Helvetica Light" charset="0"/>
                    <a:cs typeface="Helvetica Light" charset="0"/>
                  </a:rPr>
                  <a:t>A</a:t>
                </a:r>
                <a:r>
                  <a:rPr sz="800" spc="-20">
                    <a:solidFill>
                      <a:schemeClr val="tx1">
                        <a:lumMod val="65000"/>
                        <a:lumOff val="35000"/>
                      </a:schemeClr>
                    </a:solidFill>
                    <a:latin typeface="+mj-lt"/>
                    <a:ea typeface="Helvetica Light" charset="0"/>
                    <a:cs typeface="Helvetica Light" charset="0"/>
                  </a:rPr>
                  <a:t> </a:t>
                </a:r>
                <a:r>
                  <a:rPr sz="800" spc="-35">
                    <a:solidFill>
                      <a:schemeClr val="tx1">
                        <a:lumMod val="65000"/>
                        <a:lumOff val="35000"/>
                      </a:schemeClr>
                    </a:solidFill>
                    <a:latin typeface="+mj-lt"/>
                    <a:ea typeface="Helvetica Light" charset="0"/>
                    <a:cs typeface="Helvetica Light" charset="0"/>
                  </a:rPr>
                  <a:t>c</a:t>
                </a:r>
                <a:r>
                  <a:rPr sz="800" spc="-10">
                    <a:solidFill>
                      <a:schemeClr val="tx1">
                        <a:lumMod val="65000"/>
                        <a:lumOff val="35000"/>
                      </a:schemeClr>
                    </a:solidFill>
                    <a:latin typeface="+mj-lt"/>
                    <a:ea typeface="Helvetica Light" charset="0"/>
                    <a:cs typeface="Helvetica Light" charset="0"/>
                  </a:rPr>
                  <a:t>o</a:t>
                </a:r>
                <a:r>
                  <a:rPr sz="800" spc="-15">
                    <a:solidFill>
                      <a:schemeClr val="tx1">
                        <a:lumMod val="65000"/>
                        <a:lumOff val="35000"/>
                      </a:schemeClr>
                    </a:solidFill>
                    <a:latin typeface="+mj-lt"/>
                    <a:ea typeface="Helvetica Light" charset="0"/>
                    <a:cs typeface="Helvetica Light" charset="0"/>
                  </a:rPr>
                  <a:t>p</a:t>
                </a:r>
                <a:r>
                  <a:rPr sz="800" spc="-10">
                    <a:solidFill>
                      <a:schemeClr val="tx1">
                        <a:lumMod val="65000"/>
                        <a:lumOff val="35000"/>
                      </a:schemeClr>
                    </a:solidFill>
                    <a:latin typeface="+mj-lt"/>
                    <a:ea typeface="Helvetica Light" charset="0"/>
                    <a:cs typeface="Helvetica Light" charset="0"/>
                  </a:rPr>
                  <a:t>yrigh</a:t>
                </a:r>
                <a:r>
                  <a:rPr sz="800" spc="0">
                    <a:solidFill>
                      <a:schemeClr val="tx1">
                        <a:lumMod val="65000"/>
                        <a:lumOff val="35000"/>
                      </a:schemeClr>
                    </a:solidFill>
                    <a:latin typeface="+mj-lt"/>
                    <a:ea typeface="Helvetica Light" charset="0"/>
                    <a:cs typeface="Helvetica Light" charset="0"/>
                  </a:rPr>
                  <a:t>t</a:t>
                </a:r>
                <a:r>
                  <a:rPr sz="800" spc="-20">
                    <a:solidFill>
                      <a:schemeClr val="tx1">
                        <a:lumMod val="65000"/>
                        <a:lumOff val="35000"/>
                      </a:schemeClr>
                    </a:solidFill>
                    <a:latin typeface="+mj-lt"/>
                    <a:ea typeface="Helvetica Light" charset="0"/>
                    <a:cs typeface="Helvetica Light" charset="0"/>
                  </a:rPr>
                  <a:t> </a:t>
                </a:r>
                <a:r>
                  <a:rPr sz="800" spc="-10">
                    <a:solidFill>
                      <a:schemeClr val="tx1">
                        <a:lumMod val="65000"/>
                        <a:lumOff val="35000"/>
                      </a:schemeClr>
                    </a:solidFill>
                    <a:latin typeface="+mj-lt"/>
                    <a:ea typeface="Helvetica Light" charset="0"/>
                    <a:cs typeface="Helvetica Light" charset="0"/>
                  </a:rPr>
                  <a:t>an</a:t>
                </a:r>
                <a:r>
                  <a:rPr sz="800" spc="0">
                    <a:solidFill>
                      <a:schemeClr val="tx1">
                        <a:lumMod val="65000"/>
                        <a:lumOff val="35000"/>
                      </a:schemeClr>
                    </a:solidFill>
                    <a:latin typeface="+mj-lt"/>
                    <a:ea typeface="Helvetica Light" charset="0"/>
                    <a:cs typeface="Helvetica Light" charset="0"/>
                  </a:rPr>
                  <a:t>d</a:t>
                </a:r>
                <a:r>
                  <a:rPr sz="800" spc="-20">
                    <a:solidFill>
                      <a:schemeClr val="tx1">
                        <a:lumMod val="65000"/>
                        <a:lumOff val="35000"/>
                      </a:schemeClr>
                    </a:solidFill>
                    <a:latin typeface="+mj-lt"/>
                    <a:ea typeface="Helvetica Light" charset="0"/>
                    <a:cs typeface="Helvetica Light" charset="0"/>
                  </a:rPr>
                  <a:t> </a:t>
                </a:r>
                <a:r>
                  <a:rPr sz="800" spc="-35">
                    <a:solidFill>
                      <a:schemeClr val="tx1">
                        <a:lumMod val="65000"/>
                        <a:lumOff val="35000"/>
                      </a:schemeClr>
                    </a:solidFill>
                    <a:latin typeface="+mj-lt"/>
                    <a:ea typeface="Helvetica Light" charset="0"/>
                    <a:cs typeface="Helvetica Light" charset="0"/>
                  </a:rPr>
                  <a:t>c</a:t>
                </a:r>
                <a:r>
                  <a:rPr sz="800" spc="-10">
                    <a:solidFill>
                      <a:schemeClr val="tx1">
                        <a:lumMod val="65000"/>
                        <a:lumOff val="35000"/>
                      </a:schemeClr>
                    </a:solidFill>
                    <a:latin typeface="+mj-lt"/>
                    <a:ea typeface="Helvetica Light" charset="0"/>
                    <a:cs typeface="Helvetica Light" charset="0"/>
                  </a:rPr>
                  <a:t>onfidential</a:t>
                </a:r>
                <a:endParaRPr sz="800">
                  <a:solidFill>
                    <a:schemeClr val="tx1">
                      <a:lumMod val="65000"/>
                      <a:lumOff val="35000"/>
                    </a:schemeClr>
                  </a:solidFill>
                  <a:latin typeface="+mj-lt"/>
                  <a:ea typeface="Helvetica Light" charset="0"/>
                  <a:cs typeface="Helvetica Light" charset="0"/>
                </a:endParaRPr>
              </a:p>
            </p:txBody>
          </p:sp>
          <p:pic>
            <p:nvPicPr>
              <p:cNvPr id="22" name="Picture 21">
                <a:extLst>
                  <a:ext uri="{FF2B5EF4-FFF2-40B4-BE49-F238E27FC236}">
                    <a16:creationId xmlns:a16="http://schemas.microsoft.com/office/drawing/2014/main" id="{361C0DE3-4124-4622-BE78-A4DEDADDC3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42644" y="6429080"/>
                <a:ext cx="304503" cy="304503"/>
              </a:xfrm>
              <a:prstGeom prst="rect">
                <a:avLst/>
              </a:prstGeom>
            </p:spPr>
          </p:pic>
        </p:grpSp>
        <p:pic>
          <p:nvPicPr>
            <p:cNvPr id="20" name="Picture 19">
              <a:extLst>
                <a:ext uri="{FF2B5EF4-FFF2-40B4-BE49-F238E27FC236}">
                  <a16:creationId xmlns:a16="http://schemas.microsoft.com/office/drawing/2014/main" id="{3472D44B-6203-4379-8D0E-D8178A49B75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4551" y="6434650"/>
              <a:ext cx="507111" cy="314325"/>
            </a:xfrm>
            <a:prstGeom prst="rect">
              <a:avLst/>
            </a:prstGeom>
          </p:spPr>
        </p:pic>
      </p:grpSp>
    </p:spTree>
    <p:extLst>
      <p:ext uri="{BB962C8B-B14F-4D97-AF65-F5344CB8AC3E}">
        <p14:creationId xmlns:p14="http://schemas.microsoft.com/office/powerpoint/2010/main" val="3970461852"/>
      </p:ext>
    </p:extLst>
  </p:cSld>
  <p:clrMap bg1="lt1" tx1="dk1" bg2="lt2" tx2="dk2" accent1="accent1" accent2="accent2" accent3="accent3" accent4="accent4" accent5="accent5" accent6="accent6" hlink="hlink" folHlink="folHlink"/>
  <p:sldLayoutIdLst>
    <p:sldLayoutId id="2147483821" r:id="rId1"/>
    <p:sldLayoutId id="2147483877" r:id="rId2"/>
    <p:sldLayoutId id="2147483878" r:id="rId3"/>
  </p:sldLayoutIdLst>
  <p:transition/>
  <p:hf hdr="0" ftr="0" dt="0"/>
  <p:txStyles>
    <p:titleStyle>
      <a:lvl1pPr algn="l" rtl="0" eaLnBrk="0" fontAlgn="base" hangingPunct="0">
        <a:spcBef>
          <a:spcPct val="0"/>
        </a:spcBef>
        <a:spcAft>
          <a:spcPct val="0"/>
        </a:spcAft>
        <a:defRPr lang="en-US" sz="2399" b="1" cap="none" baseline="0" dirty="0" smtClean="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399" b="1">
          <a:solidFill>
            <a:schemeClr val="bg1"/>
          </a:solidFill>
          <a:latin typeface="Arial" charset="0"/>
        </a:defRPr>
      </a:lvl2pPr>
      <a:lvl3pPr algn="l" rtl="0" eaLnBrk="0" fontAlgn="base" hangingPunct="0">
        <a:spcBef>
          <a:spcPct val="0"/>
        </a:spcBef>
        <a:spcAft>
          <a:spcPct val="0"/>
        </a:spcAft>
        <a:defRPr sz="2399" b="1">
          <a:solidFill>
            <a:schemeClr val="bg1"/>
          </a:solidFill>
          <a:latin typeface="Arial" charset="0"/>
        </a:defRPr>
      </a:lvl3pPr>
      <a:lvl4pPr algn="l" rtl="0" eaLnBrk="0" fontAlgn="base" hangingPunct="0">
        <a:spcBef>
          <a:spcPct val="0"/>
        </a:spcBef>
        <a:spcAft>
          <a:spcPct val="0"/>
        </a:spcAft>
        <a:defRPr sz="2399" b="1">
          <a:solidFill>
            <a:schemeClr val="bg1"/>
          </a:solidFill>
          <a:latin typeface="Arial" charset="0"/>
        </a:defRPr>
      </a:lvl4pPr>
      <a:lvl5pPr algn="l" rtl="0" eaLnBrk="0" fontAlgn="base" hangingPunct="0">
        <a:spcBef>
          <a:spcPct val="0"/>
        </a:spcBef>
        <a:spcAft>
          <a:spcPct val="0"/>
        </a:spcAft>
        <a:defRPr sz="2399" b="1">
          <a:solidFill>
            <a:schemeClr val="bg1"/>
          </a:solidFill>
          <a:latin typeface="Arial" charset="0"/>
        </a:defRPr>
      </a:lvl5pPr>
      <a:lvl6pPr marL="457063" algn="l" rtl="0" fontAlgn="base">
        <a:spcBef>
          <a:spcPct val="0"/>
        </a:spcBef>
        <a:spcAft>
          <a:spcPct val="0"/>
        </a:spcAft>
        <a:defRPr sz="2399" b="1">
          <a:solidFill>
            <a:schemeClr val="bg1"/>
          </a:solidFill>
          <a:latin typeface="Arial" charset="0"/>
        </a:defRPr>
      </a:lvl6pPr>
      <a:lvl7pPr marL="914126" algn="l" rtl="0" fontAlgn="base">
        <a:spcBef>
          <a:spcPct val="0"/>
        </a:spcBef>
        <a:spcAft>
          <a:spcPct val="0"/>
        </a:spcAft>
        <a:defRPr sz="2399" b="1">
          <a:solidFill>
            <a:schemeClr val="bg1"/>
          </a:solidFill>
          <a:latin typeface="Arial" charset="0"/>
        </a:defRPr>
      </a:lvl7pPr>
      <a:lvl8pPr marL="1371189" algn="l" rtl="0" fontAlgn="base">
        <a:spcBef>
          <a:spcPct val="0"/>
        </a:spcBef>
        <a:spcAft>
          <a:spcPct val="0"/>
        </a:spcAft>
        <a:defRPr sz="2399" b="1">
          <a:solidFill>
            <a:schemeClr val="bg1"/>
          </a:solidFill>
          <a:latin typeface="Arial" charset="0"/>
        </a:defRPr>
      </a:lvl8pPr>
      <a:lvl9pPr marL="1828251" algn="l" rtl="0" fontAlgn="base">
        <a:spcBef>
          <a:spcPct val="0"/>
        </a:spcBef>
        <a:spcAft>
          <a:spcPct val="0"/>
        </a:spcAft>
        <a:defRPr sz="2399" b="1">
          <a:solidFill>
            <a:schemeClr val="bg1"/>
          </a:solidFill>
          <a:latin typeface="Arial" charset="0"/>
        </a:defRPr>
      </a:lvl9pPr>
    </p:titleStyle>
    <p:bodyStyle>
      <a:lvl1pPr marL="238054" indent="-238054" algn="l" rtl="0" eaLnBrk="0" fontAlgn="base" hangingPunct="0">
        <a:spcBef>
          <a:spcPct val="100000"/>
        </a:spcBef>
        <a:spcAft>
          <a:spcPct val="0"/>
        </a:spcAft>
        <a:buClr>
          <a:schemeClr val="tx1"/>
        </a:buClr>
        <a:buFont typeface="Wingdings 2" pitchFamily="18" charset="2"/>
        <a:buChar char="¡"/>
        <a:defRPr sz="1600">
          <a:solidFill>
            <a:schemeClr val="tx1"/>
          </a:solidFill>
          <a:latin typeface="Calibri" panose="020F0502020204030204" pitchFamily="34" charset="0"/>
          <a:ea typeface="+mn-ea"/>
          <a:cs typeface="+mn-cs"/>
        </a:defRPr>
      </a:lvl1pPr>
      <a:lvl2pPr marL="457063" indent="-217423" algn="l" rtl="0" eaLnBrk="0" fontAlgn="base" hangingPunct="0">
        <a:spcBef>
          <a:spcPct val="50000"/>
        </a:spcBef>
        <a:spcAft>
          <a:spcPct val="0"/>
        </a:spcAft>
        <a:buClr>
          <a:schemeClr val="tx1"/>
        </a:buClr>
        <a:buFont typeface="Wingdings" pitchFamily="2" charset="2"/>
        <a:buChar char="§"/>
        <a:defRPr sz="1400">
          <a:solidFill>
            <a:schemeClr val="tx1"/>
          </a:solidFill>
          <a:latin typeface="Calibri" panose="020F0502020204030204" pitchFamily="34" charset="0"/>
        </a:defRPr>
      </a:lvl2pPr>
      <a:lvl3pPr marL="676072" indent="-209487" algn="l" rtl="0" eaLnBrk="0" fontAlgn="base" hangingPunct="0">
        <a:spcBef>
          <a:spcPct val="50000"/>
        </a:spcBef>
        <a:spcAft>
          <a:spcPct val="0"/>
        </a:spcAft>
        <a:buClr>
          <a:schemeClr val="tx1"/>
        </a:buClr>
        <a:buFont typeface="Wingdings" pitchFamily="2" charset="2"/>
        <a:buChar char="§"/>
        <a:defRPr sz="1400">
          <a:solidFill>
            <a:schemeClr val="tx1"/>
          </a:solidFill>
          <a:latin typeface="Calibri" panose="020F0502020204030204" pitchFamily="34" charset="0"/>
        </a:defRPr>
      </a:lvl3pPr>
      <a:lvl4pPr marL="904604" indent="-219009" algn="l" rtl="0" eaLnBrk="0" fontAlgn="base" hangingPunct="0">
        <a:spcBef>
          <a:spcPct val="50000"/>
        </a:spcBef>
        <a:spcAft>
          <a:spcPct val="0"/>
        </a:spcAft>
        <a:buClr>
          <a:schemeClr val="tx1"/>
        </a:buClr>
        <a:buFont typeface="Wingdings" pitchFamily="2" charset="2"/>
        <a:buChar char="§"/>
        <a:defRPr sz="1400">
          <a:solidFill>
            <a:schemeClr val="tx1"/>
          </a:solidFill>
          <a:latin typeface="Calibri" panose="020F0502020204030204" pitchFamily="34" charset="0"/>
        </a:defRPr>
      </a:lvl4pPr>
      <a:lvl5pPr marL="1133135" indent="-219009" algn="l" rtl="0" eaLnBrk="0" fontAlgn="base" hangingPunct="0">
        <a:spcBef>
          <a:spcPct val="50000"/>
        </a:spcBef>
        <a:spcAft>
          <a:spcPct val="0"/>
        </a:spcAft>
        <a:buClr>
          <a:schemeClr val="tx1"/>
        </a:buClr>
        <a:buFont typeface="Wingdings" pitchFamily="2" charset="2"/>
        <a:buChar char="§"/>
        <a:defRPr sz="1400">
          <a:solidFill>
            <a:schemeClr val="tx1"/>
          </a:solidFill>
          <a:latin typeface="Calibri" panose="020F0502020204030204" pitchFamily="34" charset="0"/>
        </a:defRPr>
      </a:lvl5pPr>
      <a:lvl6pPr marL="1590198" indent="-219009"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261" indent="-219009"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4323" indent="-219009"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1386" indent="-219009" algn="l" rtl="0" fontAlgn="base">
        <a:spcBef>
          <a:spcPct val="50000"/>
        </a:spcBef>
        <a:spcAft>
          <a:spcPct val="0"/>
        </a:spcAft>
        <a:buClr>
          <a:schemeClr val="tx1"/>
        </a:buClr>
        <a:buFont typeface="Wingdings" pitchFamily="2" charset="2"/>
        <a:buChar char="§"/>
        <a:defRPr sz="1400">
          <a:solidFill>
            <a:schemeClr val="tx1"/>
          </a:solidFill>
          <a:latin typeface="+mn-lt"/>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36">
          <p15:clr>
            <a:srgbClr val="F26B43"/>
          </p15:clr>
        </p15:guide>
        <p15:guide id="2" pos="262">
          <p15:clr>
            <a:srgbClr val="F26B43"/>
          </p15:clr>
        </p15:guide>
        <p15:guide id="3" pos="7424">
          <p15:clr>
            <a:srgbClr val="F26B43"/>
          </p15:clr>
        </p15:guide>
        <p15:guide id="4" orient="horz" pos="64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1.png"/><Relationship Id="rId7" Type="http://schemas.openxmlformats.org/officeDocument/2006/relationships/image" Target="../media/image46.JP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image" Target="../media/image11.pn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cid:image004.jpg@01D3EE97.8C761E60"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image" Target="cid:image003.jpg@01D3EE97.8C761E60" TargetMode="External"/><Relationship Id="rId9" Type="http://schemas.openxmlformats.org/officeDocument/2006/relationships/image" Target="cid:image011.jpg@01D3EE97.8C761E6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perth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88826"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3176" y="0"/>
            <a:ext cx="12192001" cy="6858000"/>
          </a:xfrm>
          <a:prstGeom prst="rect">
            <a:avLst/>
          </a:prstGeom>
          <a:solidFill>
            <a:schemeClr val="tx1">
              <a:lumMod val="95000"/>
              <a:lumOff val="5000"/>
              <a:alpha val="23000"/>
            </a:schemeClr>
          </a:solidFill>
          <a:ln w="3175" cap="flat" cmpd="sng" algn="ctr">
            <a:no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a:ln>
                <a:noFill/>
              </a:ln>
              <a:solidFill>
                <a:schemeClr val="tx1"/>
              </a:solidFill>
              <a:effectLst/>
              <a:latin typeface="+mj-lt"/>
            </a:endParaRPr>
          </a:p>
        </p:txBody>
      </p:sp>
      <p:sp>
        <p:nvSpPr>
          <p:cNvPr id="4" name="Rectangle 3"/>
          <p:cNvSpPr/>
          <p:nvPr/>
        </p:nvSpPr>
        <p:spPr bwMode="auto">
          <a:xfrm>
            <a:off x="-6349" y="-2"/>
            <a:ext cx="12195174" cy="6858000"/>
          </a:xfrm>
          <a:prstGeom prst="rect">
            <a:avLst/>
          </a:prstGeom>
          <a:gradFill>
            <a:gsLst>
              <a:gs pos="26000">
                <a:schemeClr val="tx1">
                  <a:alpha val="61000"/>
                </a:schemeClr>
              </a:gs>
              <a:gs pos="100000">
                <a:schemeClr val="tx1">
                  <a:alpha val="36000"/>
                </a:schemeClr>
              </a:gs>
            </a:gsLst>
            <a:lin ang="0" scaled="0"/>
          </a:gradFill>
          <a:ln w="3175" cap="flat" cmpd="sng" algn="ctr">
            <a:no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IN" sz="3600" b="0" i="0" u="none" strike="noStrike" cap="none" normalizeH="0" baseline="0" dirty="0">
              <a:ln>
                <a:noFill/>
              </a:ln>
              <a:solidFill>
                <a:schemeClr val="tx1"/>
              </a:solidFill>
              <a:effectLst/>
              <a:latin typeface="+mj-lt"/>
            </a:endParaRPr>
          </a:p>
        </p:txBody>
      </p:sp>
      <p:sp>
        <p:nvSpPr>
          <p:cNvPr id="25" name="TextBox 24">
            <a:extLst>
              <a:ext uri="{FF2B5EF4-FFF2-40B4-BE49-F238E27FC236}">
                <a16:creationId xmlns:a16="http://schemas.microsoft.com/office/drawing/2014/main" id="{3E01BA4B-DBAC-493B-BB0B-42AF836DEA3B}"/>
              </a:ext>
            </a:extLst>
          </p:cNvPr>
          <p:cNvSpPr txBox="1">
            <a:spLocks/>
          </p:cNvSpPr>
          <p:nvPr/>
        </p:nvSpPr>
        <p:spPr>
          <a:xfrm>
            <a:off x="6351" y="2465111"/>
            <a:ext cx="8339650" cy="1995933"/>
          </a:xfrm>
          <a:custGeom>
            <a:avLst/>
            <a:gdLst>
              <a:gd name="connsiteX0" fmla="*/ 0 w 8339650"/>
              <a:gd name="connsiteY0" fmla="*/ 0 h 1995933"/>
              <a:gd name="connsiteX1" fmla="*/ 8339650 w 8339650"/>
              <a:gd name="connsiteY1" fmla="*/ 0 h 1995933"/>
              <a:gd name="connsiteX2" fmla="*/ 7019619 w 8339650"/>
              <a:gd name="connsiteY2" fmla="*/ 1995933 h 1995933"/>
              <a:gd name="connsiteX3" fmla="*/ 0 w 8339650"/>
              <a:gd name="connsiteY3" fmla="*/ 1995933 h 1995933"/>
            </a:gdLst>
            <a:ahLst/>
            <a:cxnLst>
              <a:cxn ang="0">
                <a:pos x="connsiteX0" y="connsiteY0"/>
              </a:cxn>
              <a:cxn ang="0">
                <a:pos x="connsiteX1" y="connsiteY1"/>
              </a:cxn>
              <a:cxn ang="0">
                <a:pos x="connsiteX2" y="connsiteY2"/>
              </a:cxn>
              <a:cxn ang="0">
                <a:pos x="connsiteX3" y="connsiteY3"/>
              </a:cxn>
            </a:cxnLst>
            <a:rect l="l" t="t" r="r" b="b"/>
            <a:pathLst>
              <a:path w="8339650" h="1995933">
                <a:moveTo>
                  <a:pt x="0" y="0"/>
                </a:moveTo>
                <a:lnTo>
                  <a:pt x="8339650" y="0"/>
                </a:lnTo>
                <a:lnTo>
                  <a:pt x="7019619" y="1995933"/>
                </a:lnTo>
                <a:lnTo>
                  <a:pt x="0" y="1995933"/>
                </a:lnTo>
                <a:close/>
              </a:path>
            </a:pathLst>
          </a:custGeom>
          <a:solidFill>
            <a:srgbClr val="002060">
              <a:alpha val="43000"/>
            </a:srgbClr>
          </a:solidFill>
        </p:spPr>
        <p:txBody>
          <a:bodyPr wrap="square" lIns="864000" anchor="ctr">
            <a:noAutofit/>
          </a:bodyPr>
          <a:lstStyle>
            <a:lvl1pPr marL="233363" indent="-233363" algn="l" rtl="0" eaLnBrk="0" fontAlgn="base" hangingPunct="0">
              <a:spcBef>
                <a:spcPct val="100000"/>
              </a:spcBef>
              <a:spcAft>
                <a:spcPct val="0"/>
              </a:spcAft>
              <a:buClr>
                <a:schemeClr val="tx1"/>
              </a:buClr>
              <a:buFont typeface="Arial" panose="020B0604020202020204" pitchFamily="34" charset="0"/>
              <a:buChar char="•"/>
              <a:defRPr sz="2000">
                <a:solidFill>
                  <a:schemeClr val="tx1"/>
                </a:solidFill>
                <a:latin typeface="Arial" panose="020B0604020202020204" pitchFamily="34" charset="0"/>
                <a:ea typeface="+mn-ea"/>
                <a:cs typeface="+mn-cs"/>
              </a:defRPr>
            </a:lvl1pPr>
            <a:lvl2pPr marL="457200" indent="-228600" algn="l" rtl="0" eaLnBrk="0" fontAlgn="base" hangingPunct="0">
              <a:spcBef>
                <a:spcPct val="50000"/>
              </a:spcBef>
              <a:spcAft>
                <a:spcPct val="0"/>
              </a:spcAft>
              <a:buClr>
                <a:schemeClr val="tx1"/>
              </a:buClr>
              <a:buFont typeface="Calibri" panose="020F0502020204030204" pitchFamily="34" charset="0"/>
              <a:buChar char="−"/>
              <a:defRPr sz="1800">
                <a:solidFill>
                  <a:schemeClr val="tx1"/>
                </a:solidFill>
                <a:latin typeface="Arial" panose="020B0604020202020204" pitchFamily="34" charset="0"/>
              </a:defRPr>
            </a:lvl2pPr>
            <a:lvl3pPr marL="690563" indent="-233363" algn="l" rtl="0" eaLnBrk="0" fontAlgn="base" hangingPunct="0">
              <a:spcBef>
                <a:spcPct val="50000"/>
              </a:spcBef>
              <a:spcAft>
                <a:spcPct val="0"/>
              </a:spcAft>
              <a:buClr>
                <a:schemeClr val="tx1"/>
              </a:buClr>
              <a:buFont typeface="Calibri" panose="020F0502020204030204" pitchFamily="34" charset="0"/>
              <a:buChar char="▫"/>
              <a:defRPr sz="1800">
                <a:solidFill>
                  <a:schemeClr val="tx1"/>
                </a:solidFill>
                <a:latin typeface="Arial" panose="020B0604020202020204" pitchFamily="34" charset="0"/>
              </a:defRPr>
            </a:lvl3pPr>
            <a:lvl4pPr marL="9048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a:lstStyle>
          <a:p>
            <a:pPr marL="0" indent="0">
              <a:lnSpc>
                <a:spcPct val="110000"/>
              </a:lnSpc>
              <a:buNone/>
            </a:pPr>
            <a:endParaRPr lang="en-US" sz="3600" kern="0" cap="all">
              <a:solidFill>
                <a:schemeClr val="bg1"/>
              </a:solidFill>
              <a:latin typeface="+mj-lt"/>
              <a:ea typeface="Helvetica Neue Thin" panose="020B0403020202020204" pitchFamily="34" charset="0"/>
            </a:endParaRPr>
          </a:p>
        </p:txBody>
      </p:sp>
      <p:sp>
        <p:nvSpPr>
          <p:cNvPr id="9" name="Freeform 11">
            <a:extLst>
              <a:ext uri="{FF2B5EF4-FFF2-40B4-BE49-F238E27FC236}">
                <a16:creationId xmlns:a16="http://schemas.microsoft.com/office/drawing/2014/main" id="{EA7D6E10-6A28-406F-938A-E2710A6C2BA0}"/>
              </a:ext>
            </a:extLst>
          </p:cNvPr>
          <p:cNvSpPr>
            <a:spLocks/>
          </p:cNvSpPr>
          <p:nvPr/>
        </p:nvSpPr>
        <p:spPr bwMode="auto">
          <a:xfrm>
            <a:off x="697075" y="688378"/>
            <a:ext cx="755671" cy="910666"/>
          </a:xfrm>
          <a:custGeom>
            <a:avLst/>
            <a:gdLst>
              <a:gd name="T0" fmla="*/ 0 w 148"/>
              <a:gd name="T1" fmla="*/ 0 h 172"/>
              <a:gd name="T2" fmla="*/ 148 w 148"/>
              <a:gd name="T3" fmla="*/ 86 h 172"/>
              <a:gd name="T4" fmla="*/ 0 w 148"/>
              <a:gd name="T5" fmla="*/ 172 h 172"/>
              <a:gd name="T6" fmla="*/ 0 w 148"/>
              <a:gd name="T7" fmla="*/ 0 h 172"/>
            </a:gdLst>
            <a:ahLst/>
            <a:cxnLst>
              <a:cxn ang="0">
                <a:pos x="T0" y="T1"/>
              </a:cxn>
              <a:cxn ang="0">
                <a:pos x="T2" y="T3"/>
              </a:cxn>
              <a:cxn ang="0">
                <a:pos x="T4" y="T5"/>
              </a:cxn>
              <a:cxn ang="0">
                <a:pos x="T6" y="T7"/>
              </a:cxn>
            </a:cxnLst>
            <a:rect l="0" t="0" r="r" b="b"/>
            <a:pathLst>
              <a:path w="148" h="172">
                <a:moveTo>
                  <a:pt x="0" y="0"/>
                </a:moveTo>
                <a:lnTo>
                  <a:pt x="148" y="86"/>
                </a:lnTo>
                <a:lnTo>
                  <a:pt x="0" y="172"/>
                </a:lnTo>
                <a:lnTo>
                  <a:pt x="0" y="0"/>
                </a:lnTo>
                <a:close/>
              </a:path>
            </a:pathLst>
          </a:custGeom>
          <a:solidFill>
            <a:schemeClr val="bg1"/>
          </a:solidFill>
          <a:ln>
            <a:solidFill>
              <a:schemeClr val="bg1"/>
            </a:solidFill>
          </a:ln>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chemeClr val="bg1"/>
              </a:solidFill>
              <a:effectLst/>
              <a:uLnTx/>
              <a:uFillTx/>
              <a:latin typeface="+mj-lt"/>
              <a:ea typeface="+mn-ea"/>
              <a:cs typeface="Arial" panose="020B0604020202020204" pitchFamily="34" charset="0"/>
            </a:endParaRPr>
          </a:p>
        </p:txBody>
      </p:sp>
      <p:sp>
        <p:nvSpPr>
          <p:cNvPr id="12" name="Freeform 11">
            <a:extLst>
              <a:ext uri="{FF2B5EF4-FFF2-40B4-BE49-F238E27FC236}">
                <a16:creationId xmlns:a16="http://schemas.microsoft.com/office/drawing/2014/main" id="{EA7D6E10-6A28-406F-938A-E2710A6C2BA0}"/>
              </a:ext>
            </a:extLst>
          </p:cNvPr>
          <p:cNvSpPr>
            <a:spLocks/>
          </p:cNvSpPr>
          <p:nvPr/>
        </p:nvSpPr>
        <p:spPr bwMode="auto">
          <a:xfrm>
            <a:off x="979247" y="1112522"/>
            <a:ext cx="755671" cy="910666"/>
          </a:xfrm>
          <a:custGeom>
            <a:avLst/>
            <a:gdLst>
              <a:gd name="T0" fmla="*/ 0 w 148"/>
              <a:gd name="T1" fmla="*/ 0 h 172"/>
              <a:gd name="T2" fmla="*/ 148 w 148"/>
              <a:gd name="T3" fmla="*/ 86 h 172"/>
              <a:gd name="T4" fmla="*/ 0 w 148"/>
              <a:gd name="T5" fmla="*/ 172 h 172"/>
              <a:gd name="T6" fmla="*/ 0 w 148"/>
              <a:gd name="T7" fmla="*/ 0 h 172"/>
            </a:gdLst>
            <a:ahLst/>
            <a:cxnLst>
              <a:cxn ang="0">
                <a:pos x="T0" y="T1"/>
              </a:cxn>
              <a:cxn ang="0">
                <a:pos x="T2" y="T3"/>
              </a:cxn>
              <a:cxn ang="0">
                <a:pos x="T4" y="T5"/>
              </a:cxn>
              <a:cxn ang="0">
                <a:pos x="T6" y="T7"/>
              </a:cxn>
            </a:cxnLst>
            <a:rect l="0" t="0" r="r" b="b"/>
            <a:pathLst>
              <a:path w="148" h="172">
                <a:moveTo>
                  <a:pt x="0" y="0"/>
                </a:moveTo>
                <a:lnTo>
                  <a:pt x="148" y="86"/>
                </a:lnTo>
                <a:lnTo>
                  <a:pt x="0" y="172"/>
                </a:lnTo>
                <a:lnTo>
                  <a:pt x="0" y="0"/>
                </a:lnTo>
                <a:close/>
              </a:path>
            </a:pathLst>
          </a:custGeom>
          <a:solidFill>
            <a:schemeClr val="bg1">
              <a:lumMod val="50000"/>
            </a:schemeClr>
          </a:solidFill>
          <a:ln>
            <a:noFill/>
          </a:ln>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chemeClr val="bg1"/>
              </a:solidFill>
              <a:effectLst/>
              <a:uLnTx/>
              <a:uFillTx/>
              <a:latin typeface="+mj-lt"/>
              <a:ea typeface="+mn-ea"/>
              <a:cs typeface="Arial" panose="020B0604020202020204" pitchFamily="34" charset="0"/>
            </a:endParaRPr>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360" y="6019954"/>
            <a:ext cx="930742" cy="576904"/>
          </a:xfrm>
          <a:prstGeom prst="rect">
            <a:avLst/>
          </a:prstGeom>
        </p:spPr>
      </p:pic>
      <p:pic>
        <p:nvPicPr>
          <p:cNvPr id="2054" name="Picture 6" descr="Image result for HCL logo"/>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4684546" y="2980299"/>
            <a:ext cx="3554805" cy="9680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388698" y="6258305"/>
            <a:ext cx="3396343" cy="338554"/>
          </a:xfrm>
          <a:prstGeom prst="rect">
            <a:avLst/>
          </a:prstGeom>
          <a:noFill/>
        </p:spPr>
        <p:txBody>
          <a:bodyPr wrap="square" rtlCol="0">
            <a:spAutoFit/>
          </a:bodyPr>
          <a:lstStyle/>
          <a:p>
            <a:pPr algn="r"/>
            <a:r>
              <a:rPr lang="en-IN" sz="1600" dirty="0">
                <a:solidFill>
                  <a:schemeClr val="bg1"/>
                </a:solidFill>
                <a:latin typeface="+mj-lt"/>
              </a:rPr>
              <a:t>April 30, 2019</a:t>
            </a:r>
          </a:p>
        </p:txBody>
      </p:sp>
      <p:sp>
        <p:nvSpPr>
          <p:cNvPr id="6" name="Title 15">
            <a:extLst>
              <a:ext uri="{FF2B5EF4-FFF2-40B4-BE49-F238E27FC236}">
                <a16:creationId xmlns:a16="http://schemas.microsoft.com/office/drawing/2014/main" id="{58A59EFC-A848-4BBB-B212-B9320D21FE34}"/>
              </a:ext>
            </a:extLst>
          </p:cNvPr>
          <p:cNvSpPr txBox="1">
            <a:spLocks/>
          </p:cNvSpPr>
          <p:nvPr/>
        </p:nvSpPr>
        <p:spPr>
          <a:xfrm>
            <a:off x="243138" y="2717120"/>
            <a:ext cx="5643562" cy="1653054"/>
          </a:xfrm>
          <a:prstGeom prst="rect">
            <a:avLst/>
          </a:prstGeom>
        </p:spPr>
        <p:txBody>
          <a:bodyPr/>
          <a:lstStyle>
            <a:lvl1pPr algn="l" rtl="0" eaLnBrk="0" fontAlgn="base" hangingPunct="0">
              <a:spcBef>
                <a:spcPct val="0"/>
              </a:spcBef>
              <a:spcAft>
                <a:spcPct val="0"/>
              </a:spcAft>
              <a:defRPr sz="2800" b="0" cap="none" baseline="0">
                <a:solidFill>
                  <a:schemeClr val="bg2"/>
                </a:solidFill>
                <a:latin typeface="Arial" panose="020B0604020202020204" pitchFamily="34" charset="0"/>
                <a:ea typeface="+mj-ea"/>
                <a:cs typeface="+mj-cs"/>
              </a:defRPr>
            </a:lvl1pPr>
            <a:lvl2pPr algn="l" rtl="0" eaLnBrk="0" fontAlgn="base" hangingPunct="0">
              <a:spcBef>
                <a:spcPct val="0"/>
              </a:spcBef>
              <a:spcAft>
                <a:spcPct val="0"/>
              </a:spcAft>
              <a:defRPr sz="2400" b="1">
                <a:solidFill>
                  <a:srgbClr val="00529B"/>
                </a:solidFill>
                <a:latin typeface="Novecento Book" pitchFamily="50" charset="0"/>
              </a:defRPr>
            </a:lvl2pPr>
            <a:lvl3pPr algn="l" rtl="0" eaLnBrk="0" fontAlgn="base" hangingPunct="0">
              <a:spcBef>
                <a:spcPct val="0"/>
              </a:spcBef>
              <a:spcAft>
                <a:spcPct val="0"/>
              </a:spcAft>
              <a:defRPr sz="2400" b="1">
                <a:solidFill>
                  <a:srgbClr val="00529B"/>
                </a:solidFill>
                <a:latin typeface="Novecento Book" pitchFamily="50" charset="0"/>
              </a:defRPr>
            </a:lvl3pPr>
            <a:lvl4pPr algn="l" rtl="0" eaLnBrk="0" fontAlgn="base" hangingPunct="0">
              <a:spcBef>
                <a:spcPct val="0"/>
              </a:spcBef>
              <a:spcAft>
                <a:spcPct val="0"/>
              </a:spcAft>
              <a:defRPr sz="2400" b="1">
                <a:solidFill>
                  <a:srgbClr val="00529B"/>
                </a:solidFill>
                <a:latin typeface="Novecento Book" pitchFamily="50" charset="0"/>
              </a:defRPr>
            </a:lvl4pPr>
            <a:lvl5pPr algn="l" rtl="0" eaLnBrk="0" fontAlgn="base" hangingPunct="0">
              <a:spcBef>
                <a:spcPct val="0"/>
              </a:spcBef>
              <a:spcAft>
                <a:spcPct val="0"/>
              </a:spcAft>
              <a:defRPr sz="2400" b="1">
                <a:solidFill>
                  <a:srgbClr val="00529B"/>
                </a:solidFill>
                <a:latin typeface="Novecento Book" pitchFamily="50"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r>
              <a:rPr lang="en-US" sz="3200" kern="0" cap="all" dirty="0">
                <a:solidFill>
                  <a:schemeClr val="bg1"/>
                </a:solidFill>
                <a:latin typeface="+mj-lt"/>
                <a:ea typeface="Helvetica Neue Thin" panose="020B0403020202020204" pitchFamily="34" charset="0"/>
                <a:cs typeface="Arial" panose="020B0604020202020204" pitchFamily="34" charset="0"/>
              </a:rPr>
              <a:t>Capability deck</a:t>
            </a:r>
          </a:p>
          <a:p>
            <a:endParaRPr lang="en-US" sz="2000" kern="0" cap="all" dirty="0">
              <a:solidFill>
                <a:schemeClr val="bg1"/>
              </a:solidFill>
              <a:latin typeface="+mj-lt"/>
              <a:ea typeface="Helvetica Neue Thin" panose="020B0403020202020204" pitchFamily="34" charset="0"/>
              <a:cs typeface="Arial" panose="020B0604020202020204" pitchFamily="34" charset="0"/>
            </a:endParaRPr>
          </a:p>
          <a:p>
            <a:endParaRPr lang="en-US" sz="2000" kern="0" cap="all" dirty="0">
              <a:solidFill>
                <a:schemeClr val="bg1"/>
              </a:solidFill>
              <a:latin typeface="+mj-lt"/>
              <a:ea typeface="Helvetica Neue Thin" panose="020B0403020202020204" pitchFamily="34" charset="0"/>
              <a:cs typeface="Arial" panose="020B0604020202020204" pitchFamily="34" charset="0"/>
            </a:endParaRPr>
          </a:p>
          <a:p>
            <a:r>
              <a:rPr lang="en-US" sz="2000" kern="0" dirty="0">
                <a:solidFill>
                  <a:schemeClr val="bg1"/>
                </a:solidFill>
                <a:latin typeface="+mj-lt"/>
                <a:ea typeface="Helvetica Neue Thin" panose="020B0403020202020204" pitchFamily="34" charset="0"/>
                <a:cs typeface="Arial" panose="020B0604020202020204" pitchFamily="34" charset="0"/>
              </a:rPr>
              <a:t>O365 - Flow, Forms &amp; Power BI</a:t>
            </a:r>
          </a:p>
        </p:txBody>
      </p:sp>
      <p:cxnSp>
        <p:nvCxnSpPr>
          <p:cNvPr id="11" name="Straight Connector 10"/>
          <p:cNvCxnSpPr>
            <a:cxnSpLocks/>
          </p:cNvCxnSpPr>
          <p:nvPr/>
        </p:nvCxnSpPr>
        <p:spPr bwMode="auto">
          <a:xfrm>
            <a:off x="9668994" y="6019954"/>
            <a:ext cx="0" cy="565211"/>
          </a:xfrm>
          <a:prstGeom prst="line">
            <a:avLst/>
          </a:prstGeom>
          <a:solidFill>
            <a:schemeClr val="accent1"/>
          </a:solidFill>
          <a:ln w="3175" cap="flat" cmpd="sng" algn="ctr">
            <a:solidFill>
              <a:schemeClr val="bg1">
                <a:lumMod val="75000"/>
              </a:schemeClr>
            </a:solidFill>
            <a:prstDash val="solid"/>
            <a:miter lim="800000"/>
            <a:headEnd type="none" w="sm" len="sm"/>
            <a:tailEnd type="none" w="med" len="med"/>
          </a:ln>
          <a:effectLst/>
        </p:spPr>
      </p:cxnSp>
      <p:sp>
        <p:nvSpPr>
          <p:cNvPr id="28" name="TextBox 27">
            <a:extLst>
              <a:ext uri="{FF2B5EF4-FFF2-40B4-BE49-F238E27FC236}">
                <a16:creationId xmlns:a16="http://schemas.microsoft.com/office/drawing/2014/main" id="{3E01BA4B-DBAC-493B-BB0B-42AF836DEA3B}"/>
              </a:ext>
            </a:extLst>
          </p:cNvPr>
          <p:cNvSpPr txBox="1">
            <a:spLocks/>
          </p:cNvSpPr>
          <p:nvPr/>
        </p:nvSpPr>
        <p:spPr>
          <a:xfrm flipH="1" flipV="1">
            <a:off x="7088853" y="2465111"/>
            <a:ext cx="5059442" cy="1995933"/>
          </a:xfrm>
          <a:custGeom>
            <a:avLst/>
            <a:gdLst>
              <a:gd name="connsiteX0" fmla="*/ 3745761 w 5065792"/>
              <a:gd name="connsiteY0" fmla="*/ 1995933 h 1995933"/>
              <a:gd name="connsiteX1" fmla="*/ 0 w 5065792"/>
              <a:gd name="connsiteY1" fmla="*/ 1995933 h 1995933"/>
              <a:gd name="connsiteX2" fmla="*/ 0 w 5065792"/>
              <a:gd name="connsiteY2" fmla="*/ 0 h 1995933"/>
              <a:gd name="connsiteX3" fmla="*/ 5065792 w 5065792"/>
              <a:gd name="connsiteY3" fmla="*/ 0 h 1995933"/>
            </a:gdLst>
            <a:ahLst/>
            <a:cxnLst>
              <a:cxn ang="0">
                <a:pos x="connsiteX0" y="connsiteY0"/>
              </a:cxn>
              <a:cxn ang="0">
                <a:pos x="connsiteX1" y="connsiteY1"/>
              </a:cxn>
              <a:cxn ang="0">
                <a:pos x="connsiteX2" y="connsiteY2"/>
              </a:cxn>
              <a:cxn ang="0">
                <a:pos x="connsiteX3" y="connsiteY3"/>
              </a:cxn>
            </a:cxnLst>
            <a:rect l="l" t="t" r="r" b="b"/>
            <a:pathLst>
              <a:path w="5065792" h="1995933">
                <a:moveTo>
                  <a:pt x="3745761" y="1995933"/>
                </a:moveTo>
                <a:lnTo>
                  <a:pt x="0" y="1995933"/>
                </a:lnTo>
                <a:lnTo>
                  <a:pt x="0" y="0"/>
                </a:lnTo>
                <a:lnTo>
                  <a:pt x="5065792" y="0"/>
                </a:lnTo>
                <a:close/>
              </a:path>
            </a:pathLst>
          </a:custGeom>
          <a:solidFill>
            <a:schemeClr val="bg1">
              <a:alpha val="78000"/>
            </a:schemeClr>
          </a:solidFill>
          <a:ln>
            <a:solidFill>
              <a:schemeClr val="bg1"/>
            </a:solidFill>
          </a:ln>
        </p:spPr>
        <p:txBody>
          <a:bodyPr wrap="square" lIns="864000" anchor="ctr">
            <a:noAutofit/>
          </a:bodyPr>
          <a:lstStyle>
            <a:lvl1pPr marL="233363" indent="-233363" algn="l" rtl="0" eaLnBrk="0" fontAlgn="base" hangingPunct="0">
              <a:spcBef>
                <a:spcPct val="100000"/>
              </a:spcBef>
              <a:spcAft>
                <a:spcPct val="0"/>
              </a:spcAft>
              <a:buClr>
                <a:schemeClr val="tx1"/>
              </a:buClr>
              <a:buFont typeface="Arial" panose="020B0604020202020204" pitchFamily="34" charset="0"/>
              <a:buChar char="•"/>
              <a:defRPr sz="2000">
                <a:solidFill>
                  <a:schemeClr val="tx1"/>
                </a:solidFill>
                <a:latin typeface="Arial" panose="020B0604020202020204" pitchFamily="34" charset="0"/>
                <a:ea typeface="+mn-ea"/>
                <a:cs typeface="+mn-cs"/>
              </a:defRPr>
            </a:lvl1pPr>
            <a:lvl2pPr marL="457200" indent="-228600" algn="l" rtl="0" eaLnBrk="0" fontAlgn="base" hangingPunct="0">
              <a:spcBef>
                <a:spcPct val="50000"/>
              </a:spcBef>
              <a:spcAft>
                <a:spcPct val="0"/>
              </a:spcAft>
              <a:buClr>
                <a:schemeClr val="tx1"/>
              </a:buClr>
              <a:buFont typeface="Calibri" panose="020F0502020204030204" pitchFamily="34" charset="0"/>
              <a:buChar char="−"/>
              <a:defRPr sz="1800">
                <a:solidFill>
                  <a:schemeClr val="tx1"/>
                </a:solidFill>
                <a:latin typeface="Arial" panose="020B0604020202020204" pitchFamily="34" charset="0"/>
              </a:defRPr>
            </a:lvl2pPr>
            <a:lvl3pPr marL="690563" indent="-233363" algn="l" rtl="0" eaLnBrk="0" fontAlgn="base" hangingPunct="0">
              <a:spcBef>
                <a:spcPct val="50000"/>
              </a:spcBef>
              <a:spcAft>
                <a:spcPct val="0"/>
              </a:spcAft>
              <a:buClr>
                <a:schemeClr val="tx1"/>
              </a:buClr>
              <a:buFont typeface="Calibri" panose="020F0502020204030204" pitchFamily="34" charset="0"/>
              <a:buChar char="▫"/>
              <a:defRPr sz="1800">
                <a:solidFill>
                  <a:schemeClr val="tx1"/>
                </a:solidFill>
                <a:latin typeface="Arial" panose="020B0604020202020204" pitchFamily="34" charset="0"/>
              </a:defRPr>
            </a:lvl3pPr>
            <a:lvl4pPr marL="9048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4pPr>
            <a:lvl5pPr marL="1133475" indent="-219075" algn="l" rtl="0" eaLnBrk="0" fontAlgn="base" hangingPunct="0">
              <a:spcBef>
                <a:spcPct val="50000"/>
              </a:spcBef>
              <a:spcAft>
                <a:spcPct val="0"/>
              </a:spcAft>
              <a:buClr>
                <a:schemeClr val="tx1"/>
              </a:buClr>
              <a:buFont typeface="Wingdings" pitchFamily="2" charset="2"/>
              <a:buChar char="§"/>
              <a:defRPr sz="1200">
                <a:solidFill>
                  <a:schemeClr val="tx1"/>
                </a:solidFill>
                <a:latin typeface="+mn-lt"/>
              </a:defRPr>
            </a:lvl5pPr>
            <a:lvl6pPr marL="15906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6pPr>
            <a:lvl7pPr marL="20478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7pPr>
            <a:lvl8pPr marL="25050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8pPr>
            <a:lvl9pPr marL="2962275" indent="-219075" algn="l" rtl="0" fontAlgn="base">
              <a:spcBef>
                <a:spcPct val="50000"/>
              </a:spcBef>
              <a:spcAft>
                <a:spcPct val="0"/>
              </a:spcAft>
              <a:buClr>
                <a:schemeClr val="tx1"/>
              </a:buClr>
              <a:buFont typeface="Wingdings" pitchFamily="2" charset="2"/>
              <a:buChar char="§"/>
              <a:defRPr sz="1400">
                <a:solidFill>
                  <a:schemeClr val="tx1"/>
                </a:solidFill>
                <a:latin typeface="+mn-lt"/>
              </a:defRPr>
            </a:lvl9pPr>
          </a:lstStyle>
          <a:p>
            <a:pPr marL="0" indent="0">
              <a:lnSpc>
                <a:spcPct val="110000"/>
              </a:lnSpc>
              <a:buNone/>
            </a:pPr>
            <a:endParaRPr lang="en-US" sz="3600" kern="0" cap="all" dirty="0">
              <a:solidFill>
                <a:schemeClr val="bg1"/>
              </a:solidFill>
              <a:latin typeface="+mj-lt"/>
              <a:ea typeface="Helvetica Neue Thin" panose="020B0403020202020204" pitchFamily="34" charset="0"/>
            </a:endParaRPr>
          </a:p>
        </p:txBody>
      </p:sp>
      <p:grpSp>
        <p:nvGrpSpPr>
          <p:cNvPr id="17" name="Group 16"/>
          <p:cNvGrpSpPr/>
          <p:nvPr/>
        </p:nvGrpSpPr>
        <p:grpSpPr>
          <a:xfrm>
            <a:off x="8224963" y="2675169"/>
            <a:ext cx="1552438" cy="1116234"/>
            <a:chOff x="8323528" y="2657961"/>
            <a:chExt cx="1556978" cy="1119498"/>
          </a:xfrm>
        </p:grpSpPr>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8323528" y="2657961"/>
              <a:ext cx="1556978" cy="749656"/>
            </a:xfrm>
            <a:prstGeom prst="rect">
              <a:avLst/>
            </a:prstGeom>
          </p:spPr>
        </p:pic>
        <p:sp>
          <p:nvSpPr>
            <p:cNvPr id="16" name="TextBox 15"/>
            <p:cNvSpPr txBox="1"/>
            <p:nvPr/>
          </p:nvSpPr>
          <p:spPr>
            <a:xfrm>
              <a:off x="8715499" y="3377349"/>
              <a:ext cx="758527" cy="400110"/>
            </a:xfrm>
            <a:prstGeom prst="rect">
              <a:avLst/>
            </a:prstGeom>
            <a:noFill/>
          </p:spPr>
          <p:txBody>
            <a:bodyPr wrap="square" rtlCol="0">
              <a:spAutoFit/>
            </a:bodyPr>
            <a:lstStyle/>
            <a:p>
              <a:r>
                <a:rPr lang="en-US" sz="2000" dirty="0">
                  <a:solidFill>
                    <a:srgbClr val="0073FF"/>
                  </a:solidFill>
                </a:rPr>
                <a:t>Flow</a:t>
              </a:r>
            </a:p>
          </p:txBody>
        </p:sp>
      </p:grpSp>
      <p:grpSp>
        <p:nvGrpSpPr>
          <p:cNvPr id="20" name="Group 19"/>
          <p:cNvGrpSpPr/>
          <p:nvPr/>
        </p:nvGrpSpPr>
        <p:grpSpPr>
          <a:xfrm>
            <a:off x="11190982" y="2633037"/>
            <a:ext cx="915922" cy="1158366"/>
            <a:chOff x="10608812" y="2645972"/>
            <a:chExt cx="918600" cy="1161755"/>
          </a:xfrm>
        </p:grpSpPr>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10715649" y="2645972"/>
              <a:ext cx="800862" cy="800862"/>
            </a:xfrm>
            <a:prstGeom prst="rect">
              <a:avLst/>
            </a:prstGeom>
          </p:spPr>
        </p:pic>
        <p:sp>
          <p:nvSpPr>
            <p:cNvPr id="22" name="TextBox 21"/>
            <p:cNvSpPr txBox="1"/>
            <p:nvPr/>
          </p:nvSpPr>
          <p:spPr>
            <a:xfrm>
              <a:off x="10608812" y="3407617"/>
              <a:ext cx="918600" cy="400110"/>
            </a:xfrm>
            <a:prstGeom prst="rect">
              <a:avLst/>
            </a:prstGeom>
            <a:noFill/>
          </p:spPr>
          <p:txBody>
            <a:bodyPr wrap="square" rtlCol="0">
              <a:spAutoFit/>
            </a:bodyPr>
            <a:lstStyle/>
            <a:p>
              <a:pPr algn="ctr"/>
              <a:r>
                <a:rPr lang="en-US" sz="2000" dirty="0">
                  <a:solidFill>
                    <a:srgbClr val="008572"/>
                  </a:solidFill>
                </a:rPr>
                <a:t>Forms</a:t>
              </a:r>
            </a:p>
          </p:txBody>
        </p:sp>
      </p:grpSp>
      <p:grpSp>
        <p:nvGrpSpPr>
          <p:cNvPr id="18" name="Group 17"/>
          <p:cNvGrpSpPr/>
          <p:nvPr/>
        </p:nvGrpSpPr>
        <p:grpSpPr>
          <a:xfrm>
            <a:off x="9902366" y="2613405"/>
            <a:ext cx="1313217" cy="1189906"/>
            <a:chOff x="9468102" y="3281891"/>
            <a:chExt cx="1353495" cy="1226404"/>
          </a:xfrm>
        </p:grpSpPr>
        <p:pic>
          <p:nvPicPr>
            <p:cNvPr id="15" name="Picture 14"/>
            <p:cNvPicPr>
              <a:picLocks noChangeAspect="1"/>
            </p:cNvPicPr>
            <p:nvPr/>
          </p:nvPicPr>
          <p:blipFill>
            <a:blip r:embed="rId7">
              <a:clrChange>
                <a:clrFrom>
                  <a:srgbClr val="FFFFFF"/>
                </a:clrFrom>
                <a:clrTo>
                  <a:srgbClr val="FFFFFF">
                    <a:alpha val="0"/>
                  </a:srgbClr>
                </a:clrTo>
              </a:clrChange>
            </a:blip>
            <a:stretch>
              <a:fillRect/>
            </a:stretch>
          </p:blipFill>
          <p:spPr>
            <a:xfrm>
              <a:off x="9649933" y="3281891"/>
              <a:ext cx="797965" cy="797965"/>
            </a:xfrm>
            <a:prstGeom prst="rect">
              <a:avLst/>
            </a:prstGeom>
          </p:spPr>
        </p:pic>
        <p:sp>
          <p:nvSpPr>
            <p:cNvPr id="23" name="TextBox 22"/>
            <p:cNvSpPr txBox="1"/>
            <p:nvPr/>
          </p:nvSpPr>
          <p:spPr>
            <a:xfrm>
              <a:off x="9468102" y="4095912"/>
              <a:ext cx="1353495" cy="412383"/>
            </a:xfrm>
            <a:prstGeom prst="rect">
              <a:avLst/>
            </a:prstGeom>
            <a:noFill/>
          </p:spPr>
          <p:txBody>
            <a:bodyPr wrap="square" rtlCol="0">
              <a:spAutoFit/>
            </a:bodyPr>
            <a:lstStyle/>
            <a:p>
              <a:r>
                <a:rPr lang="en-US" sz="2000" dirty="0">
                  <a:solidFill>
                    <a:srgbClr val="231F20"/>
                  </a:solidFill>
                </a:rPr>
                <a:t>Power BI</a:t>
              </a:r>
            </a:p>
          </p:txBody>
        </p:sp>
      </p:grpSp>
      <p:pic>
        <p:nvPicPr>
          <p:cNvPr id="26" name="Picture 2" descr="mYndNext"/>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815070" y="3939697"/>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34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sp>
        <p:nvSpPr>
          <p:cNvPr id="25" name="TextBox 24"/>
          <p:cNvSpPr txBox="1"/>
          <p:nvPr/>
        </p:nvSpPr>
        <p:spPr>
          <a:xfrm>
            <a:off x="284355" y="179988"/>
            <a:ext cx="9831922"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Global Top-Tier Software Product Company - Solution Architecture</a:t>
            </a: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grpSp>
        <p:nvGrpSpPr>
          <p:cNvPr id="96" name="Group 95"/>
          <p:cNvGrpSpPr/>
          <p:nvPr/>
        </p:nvGrpSpPr>
        <p:grpSpPr>
          <a:xfrm>
            <a:off x="284355" y="1061220"/>
            <a:ext cx="11097200" cy="5088857"/>
            <a:chOff x="897304" y="1081706"/>
            <a:chExt cx="9313497" cy="5458690"/>
          </a:xfrm>
        </p:grpSpPr>
        <p:sp>
          <p:nvSpPr>
            <p:cNvPr id="97" name="Rectangle 96"/>
            <p:cNvSpPr/>
            <p:nvPr/>
          </p:nvSpPr>
          <p:spPr bwMode="auto">
            <a:xfrm>
              <a:off x="8691806" y="1475872"/>
              <a:ext cx="1329503" cy="4868187"/>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t="100000"/>
              </a:path>
              <a:tileRect r="-100000" b="-100000"/>
            </a:gradFill>
            <a:ln w="3175" cap="flat" cmpd="sng" algn="ctr">
              <a:no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sym typeface="Helvetica" panose="020B0604020202020204" pitchFamily="34" charset="0"/>
              </a:endParaRPr>
            </a:p>
          </p:txBody>
        </p:sp>
        <p:sp>
          <p:nvSpPr>
            <p:cNvPr id="98" name="Rectangle 97"/>
            <p:cNvSpPr/>
            <p:nvPr/>
          </p:nvSpPr>
          <p:spPr bwMode="auto">
            <a:xfrm>
              <a:off x="6670631" y="1451366"/>
              <a:ext cx="1967559" cy="4892693"/>
            </a:xfrm>
            <a:prstGeom prst="rect">
              <a:avLst/>
            </a:prstGeom>
            <a:solidFill>
              <a:srgbClr val="4472C4">
                <a:lumMod val="90000"/>
              </a:srgbClr>
            </a:solidFill>
            <a:ln w="3175" cap="flat" cmpd="sng" algn="ctr">
              <a:no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sym typeface="Helvetica" panose="020B0604020202020204" pitchFamily="34" charset="0"/>
              </a:endParaRPr>
            </a:p>
          </p:txBody>
        </p:sp>
        <p:sp>
          <p:nvSpPr>
            <p:cNvPr id="99" name="Rectangle 98"/>
            <p:cNvSpPr/>
            <p:nvPr/>
          </p:nvSpPr>
          <p:spPr bwMode="auto">
            <a:xfrm>
              <a:off x="3668664" y="1475872"/>
              <a:ext cx="2946214" cy="4868187"/>
            </a:xfrm>
            <a:prstGeom prst="rect">
              <a:avLst/>
            </a:prstGeom>
            <a:solidFill>
              <a:srgbClr val="ED7D31">
                <a:lumMod val="20000"/>
                <a:lumOff val="80000"/>
              </a:srgbClr>
            </a:solidFill>
            <a:ln w="3175" cap="flat" cmpd="sng" algn="ctr">
              <a:no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sym typeface="Helvetica" panose="020B0604020202020204" pitchFamily="34" charset="0"/>
              </a:endParaRPr>
            </a:p>
          </p:txBody>
        </p:sp>
        <p:sp>
          <p:nvSpPr>
            <p:cNvPr id="100" name="Rectangle 99"/>
            <p:cNvSpPr/>
            <p:nvPr/>
          </p:nvSpPr>
          <p:spPr bwMode="auto">
            <a:xfrm>
              <a:off x="1028124" y="1475872"/>
              <a:ext cx="2596347" cy="4868187"/>
            </a:xfrm>
            <a:prstGeom prst="rect">
              <a:avLst/>
            </a:prstGeom>
            <a:solidFill>
              <a:srgbClr val="E7E6E6">
                <a:lumMod val="20000"/>
                <a:lumOff val="80000"/>
              </a:srgbClr>
            </a:solidFill>
            <a:ln w="3175" cap="flat" cmpd="sng" algn="ctr">
              <a:noFill/>
              <a:prstDash val="solid"/>
              <a:miter lim="800000"/>
              <a:headEnd type="none" w="sm" len="sm"/>
              <a:tailEnd type="triangle" w="med" len="med"/>
            </a:ln>
            <a:effectLst/>
          </p:spPr>
          <p:txBody>
            <a:bodyPr vert="horz" wrap="non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sym typeface="Helvetica" panose="020B0604020202020204" pitchFamily="34" charset="0"/>
              </a:endParaRPr>
            </a:p>
          </p:txBody>
        </p:sp>
        <p:sp>
          <p:nvSpPr>
            <p:cNvPr id="101" name="Rounded Rectangle 100"/>
            <p:cNvSpPr/>
            <p:nvPr/>
          </p:nvSpPr>
          <p:spPr>
            <a:xfrm>
              <a:off x="1154267" y="3046526"/>
              <a:ext cx="1264206" cy="1211539"/>
            </a:xfrm>
            <a:prstGeom prst="roundRect">
              <a:avLst/>
            </a:prstGeom>
            <a:solidFill>
              <a:srgbClr val="ED7D31">
                <a:lumMod val="60000"/>
                <a:lumOff val="40000"/>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224"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Arial"/>
                <a:cs typeface="Segoe UI Semibold" panose="020B0702040204020203" pitchFamily="34" charset="0"/>
                <a:sym typeface="Helvetica" panose="020B0604020202020204" pitchFamily="34" charset="0"/>
              </a:endParaRPr>
            </a:p>
          </p:txBody>
        </p:sp>
        <p:sp>
          <p:nvSpPr>
            <p:cNvPr id="102" name="Rectangle 101"/>
            <p:cNvSpPr/>
            <p:nvPr/>
          </p:nvSpPr>
          <p:spPr>
            <a:xfrm>
              <a:off x="3719226" y="3364753"/>
              <a:ext cx="2866947" cy="2227107"/>
            </a:xfrm>
            <a:prstGeom prst="rect">
              <a:avLst/>
            </a:prstGeom>
            <a:solidFill>
              <a:srgbClr val="ED7D31">
                <a:lumMod val="60000"/>
                <a:lumOff val="40000"/>
              </a:srgbClr>
            </a:solidFill>
            <a:ln w="10795" cap="flat" cmpd="sng" algn="ctr">
              <a:noFill/>
              <a:prstDash val="solid"/>
            </a:ln>
            <a:effectLst/>
          </p:spPr>
          <p:txBody>
            <a:bodyPr wrap="square" rtlCol="0" anchor="ctr">
              <a:noAutofit/>
            </a:bodyPr>
            <a:lstStyle/>
            <a:p>
              <a:pPr marL="0" marR="0" lvl="0" indent="0" algn="ctr" defTabSz="932418"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sym typeface="Helvetica" panose="020B0604020202020204" pitchFamily="34" charset="0"/>
              </a:endParaRPr>
            </a:p>
          </p:txBody>
        </p:sp>
        <p:pic>
          <p:nvPicPr>
            <p:cNvPr id="103" name="Picture 102" descr="C:\Users\Jonahs\Dropbox\Projects SCOTT\MEET Windows Azure\source\Background\tile-icon-big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8661" y="4076558"/>
              <a:ext cx="473471" cy="397239"/>
            </a:xfrm>
            <a:prstGeom prst="rect">
              <a:avLst/>
            </a:prstGeom>
            <a:extLst/>
          </p:spPr>
        </p:pic>
        <p:sp>
          <p:nvSpPr>
            <p:cNvPr id="104" name="Rectangle 103"/>
            <p:cNvSpPr/>
            <p:nvPr/>
          </p:nvSpPr>
          <p:spPr>
            <a:xfrm>
              <a:off x="3768222" y="3779121"/>
              <a:ext cx="1152642" cy="418384"/>
            </a:xfrm>
            <a:prstGeom prst="rect">
              <a:avLst/>
            </a:prstGeom>
          </p:spPr>
          <p:txBody>
            <a:bodyPr wrap="square" lIns="182754" tIns="146205" rIns="182754" bIns="146205">
              <a:spAutoFit/>
            </a:bodyPr>
            <a:lstStyle/>
            <a:p>
              <a:pPr marL="0" marR="0" lvl="0" indent="0" defTabSz="913594"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NGVL</a:t>
              </a:r>
            </a:p>
          </p:txBody>
        </p:sp>
        <p:pic>
          <p:nvPicPr>
            <p:cNvPr id="105" name="Picture 104" descr="C:\Users\Jonahs\Dropbox\Projects SCOTT\MEET Windows Azure\source\Background\tile-icon-big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7911" y="3577759"/>
              <a:ext cx="456411" cy="382925"/>
            </a:xfrm>
            <a:prstGeom prst="rect">
              <a:avLst/>
            </a:prstGeom>
            <a:extLst/>
          </p:spPr>
        </p:pic>
        <p:sp>
          <p:nvSpPr>
            <p:cNvPr id="106" name="Rectangle 105"/>
            <p:cNvSpPr/>
            <p:nvPr/>
          </p:nvSpPr>
          <p:spPr>
            <a:xfrm>
              <a:off x="3704103" y="3297673"/>
              <a:ext cx="1152642" cy="418384"/>
            </a:xfrm>
            <a:prstGeom prst="rect">
              <a:avLst/>
            </a:prstGeom>
          </p:spPr>
          <p:txBody>
            <a:bodyPr wrap="square" lIns="182754" tIns="146205" rIns="182754" bIns="146205">
              <a:spAutoFit/>
            </a:bodyPr>
            <a:lstStyle/>
            <a:p>
              <a:pPr marL="0" marR="0" lvl="0" indent="0" algn="ctr" defTabSz="913594"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Commerce</a:t>
              </a:r>
            </a:p>
          </p:txBody>
        </p:sp>
        <p:pic>
          <p:nvPicPr>
            <p:cNvPr id="107" name="Picture 106" descr="C:\Users\Jonahs\Dropbox\Projects SCOTT\MEET Windows Azure\source\Background\tile-icon-big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4969" y="3611978"/>
              <a:ext cx="456411" cy="382925"/>
            </a:xfrm>
            <a:prstGeom prst="rect">
              <a:avLst/>
            </a:prstGeom>
            <a:extLst/>
          </p:spPr>
        </p:pic>
        <p:sp>
          <p:nvSpPr>
            <p:cNvPr id="108" name="Rectangle 107"/>
            <p:cNvSpPr/>
            <p:nvPr/>
          </p:nvSpPr>
          <p:spPr>
            <a:xfrm>
              <a:off x="5262067" y="3844274"/>
              <a:ext cx="1152642" cy="418384"/>
            </a:xfrm>
            <a:prstGeom prst="rect">
              <a:avLst/>
            </a:prstGeom>
          </p:spPr>
          <p:txBody>
            <a:bodyPr wrap="square" lIns="182754" tIns="146205" rIns="182754" bIns="146205">
              <a:spAutoFit/>
            </a:bodyPr>
            <a:lstStyle/>
            <a:p>
              <a:pPr marL="0" marR="0" lvl="0" indent="0" algn="ctr" defTabSz="913594"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Commercial</a:t>
              </a:r>
              <a:endParaRPr kumimoji="0" lang="en-US" sz="800" b="1" i="0" u="none" strike="noStrike" kern="0" cap="none" spc="0" normalizeH="0" baseline="0" noProof="0" dirty="0">
                <a:ln>
                  <a:noFill/>
                </a:ln>
                <a:solidFill>
                  <a:srgbClr val="FF0000"/>
                </a:solidFill>
                <a:effectLst/>
                <a:uLnTx/>
                <a:uFillTx/>
                <a:latin typeface="Arial"/>
                <a:ea typeface="Calibri" panose="020F0502020204030204" pitchFamily="34" charset="0"/>
                <a:cs typeface="Arial" charset="0"/>
                <a:sym typeface="Helvetica" panose="020B0604020202020204" pitchFamily="34" charset="0"/>
              </a:endParaRPr>
            </a:p>
          </p:txBody>
        </p:sp>
        <p:pic>
          <p:nvPicPr>
            <p:cNvPr id="109" name="Picture 108" descr="C:\Users\Jonahs\Dropbox\Projects SCOTT\MEET Windows Azure\source\Background\tile-icon-big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0205" y="4136296"/>
              <a:ext cx="456411" cy="382925"/>
            </a:xfrm>
            <a:prstGeom prst="rect">
              <a:avLst/>
            </a:prstGeom>
            <a:extLst/>
          </p:spPr>
        </p:pic>
        <p:sp>
          <p:nvSpPr>
            <p:cNvPr id="110" name="Rectangle 109"/>
            <p:cNvSpPr/>
            <p:nvPr/>
          </p:nvSpPr>
          <p:spPr>
            <a:xfrm>
              <a:off x="4574985" y="3318545"/>
              <a:ext cx="1152642" cy="418384"/>
            </a:xfrm>
            <a:prstGeom prst="rect">
              <a:avLst/>
            </a:prstGeom>
          </p:spPr>
          <p:txBody>
            <a:bodyPr wrap="square" lIns="182754" tIns="146205" rIns="182754" bIns="146205">
              <a:spAutoFit/>
            </a:bodyPr>
            <a:lstStyle/>
            <a:p>
              <a:pPr marL="0" marR="0" lvl="0" indent="0" algn="ctr" defTabSz="913594"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Devices</a:t>
              </a:r>
            </a:p>
          </p:txBody>
        </p:sp>
        <p:pic>
          <p:nvPicPr>
            <p:cNvPr id="111" name="Picture 110" descr="C:\Users\Jonahs\Dropbox\Projects SCOTT\MEET Windows Azure\source\Background\tile-icon-big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0871" y="3621128"/>
              <a:ext cx="456411" cy="382925"/>
            </a:xfrm>
            <a:prstGeom prst="rect">
              <a:avLst/>
            </a:prstGeom>
            <a:extLst/>
          </p:spPr>
        </p:pic>
        <p:sp>
          <p:nvSpPr>
            <p:cNvPr id="112" name="Rectangle 111"/>
            <p:cNvSpPr/>
            <p:nvPr/>
          </p:nvSpPr>
          <p:spPr>
            <a:xfrm>
              <a:off x="5504842" y="3319528"/>
              <a:ext cx="1152642" cy="418384"/>
            </a:xfrm>
            <a:prstGeom prst="rect">
              <a:avLst/>
            </a:prstGeom>
          </p:spPr>
          <p:txBody>
            <a:bodyPr wrap="square" lIns="182754" tIns="146205" rIns="182754" bIns="146205">
              <a:spAutoFit/>
            </a:bodyPr>
            <a:lstStyle/>
            <a:p>
              <a:pPr marL="0" marR="0" lvl="0" indent="0" algn="ctr" defTabSz="913594"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OEM</a:t>
              </a:r>
              <a:endParaRPr kumimoji="0" lang="en-US" sz="700" b="1" i="0" u="none" strike="noStrike" kern="0" cap="none" spc="0" normalizeH="0" baseline="0" noProof="0" dirty="0">
                <a:ln>
                  <a:noFill/>
                </a:ln>
                <a:solidFill>
                  <a:srgbClr val="FF0000"/>
                </a:solidFill>
                <a:effectLst/>
                <a:uLnTx/>
                <a:uFillTx/>
                <a:latin typeface="Arial"/>
                <a:ea typeface="Calibri" panose="020F0502020204030204" pitchFamily="34" charset="0"/>
                <a:cs typeface="Arial" charset="0"/>
                <a:sym typeface="Helvetica" panose="020B0604020202020204" pitchFamily="34" charset="0"/>
              </a:endParaRPr>
            </a:p>
          </p:txBody>
        </p:sp>
        <p:sp>
          <p:nvSpPr>
            <p:cNvPr id="113" name="Left-Right Arrow 112"/>
            <p:cNvSpPr/>
            <p:nvPr/>
          </p:nvSpPr>
          <p:spPr>
            <a:xfrm>
              <a:off x="3763156" y="4545802"/>
              <a:ext cx="2717982" cy="428671"/>
            </a:xfrm>
            <a:prstGeom prst="leftRightArrow">
              <a:avLst/>
            </a:prstGeom>
            <a:solidFill>
              <a:srgbClr val="E7E6E6">
                <a:lumMod val="75000"/>
              </a:srgbClr>
            </a:solidFill>
            <a:ln w="10795" cap="flat" cmpd="sng" algn="ctr">
              <a:noFill/>
              <a:prstDash val="solid"/>
            </a:ln>
            <a:effectLst/>
          </p:spPr>
          <p:txBody>
            <a:bodyPr wrap="square" rtlCol="0" anchor="ctr">
              <a:no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FFFFF"/>
                  </a:solidFill>
                  <a:effectLst/>
                  <a:uLnTx/>
                  <a:uFillTx/>
                  <a:latin typeface="Arial"/>
                  <a:sym typeface="Helvetica" panose="020B0604020202020204" pitchFamily="34" charset="0"/>
                </a:rPr>
                <a:t>Shared Common Dimensions</a:t>
              </a:r>
            </a:p>
          </p:txBody>
        </p:sp>
        <p:sp>
          <p:nvSpPr>
            <p:cNvPr id="114" name="Can 113"/>
            <p:cNvSpPr/>
            <p:nvPr/>
          </p:nvSpPr>
          <p:spPr>
            <a:xfrm>
              <a:off x="1260412" y="3682569"/>
              <a:ext cx="239628" cy="208714"/>
            </a:xfrm>
            <a:prstGeom prst="can">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85713" tIns="42857" rIns="85713" bIns="42857" numCol="1" spcCol="0" rtlCol="0" fromWordArt="0" anchor="ctr" anchorCtr="0" forceAA="0" compatLnSpc="1">
              <a:prstTxWarp prst="textNoShape">
                <a:avLst/>
              </a:prstTxWarp>
              <a:noAutofit/>
            </a:bodyPr>
            <a:lstStyle/>
            <a:p>
              <a:pPr marL="0" marR="0" lvl="0" indent="0" algn="ctr" defTabSz="914224" eaLnBrk="1" fontAlgn="auto" latinLnBrk="0" hangingPunct="1">
                <a:lnSpc>
                  <a:spcPct val="100000"/>
                </a:lnSpc>
                <a:spcBef>
                  <a:spcPts val="0"/>
                </a:spcBef>
                <a:spcAft>
                  <a:spcPts val="0"/>
                </a:spcAft>
                <a:buClrTx/>
                <a:buSzTx/>
                <a:buFontTx/>
                <a:buNone/>
                <a:tabLst/>
                <a:defRPr/>
              </a:pPr>
              <a:endParaRPr kumimoji="0" lang="en-IN" sz="600" b="0" i="1" u="none" strike="noStrike" kern="0" cap="none" spc="0" normalizeH="0" baseline="0" noProof="0" dirty="0">
                <a:ln>
                  <a:noFill/>
                </a:ln>
                <a:solidFill>
                  <a:prstClr val="white"/>
                </a:solidFill>
                <a:effectLst/>
                <a:uLnTx/>
                <a:uFillTx/>
                <a:latin typeface="Arial"/>
                <a:sym typeface="Helvetica" panose="020B0604020202020204" pitchFamily="34" charset="0"/>
              </a:endParaRPr>
            </a:p>
          </p:txBody>
        </p:sp>
        <p:sp>
          <p:nvSpPr>
            <p:cNvPr id="115" name="Can 114"/>
            <p:cNvSpPr/>
            <p:nvPr/>
          </p:nvSpPr>
          <p:spPr>
            <a:xfrm>
              <a:off x="1260412" y="3428125"/>
              <a:ext cx="239628" cy="208714"/>
            </a:xfrm>
            <a:prstGeom prst="can">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85713" tIns="42857" rIns="85713" bIns="42857" numCol="1" spcCol="0" rtlCol="0" fromWordArt="0" anchor="ctr" anchorCtr="0" forceAA="0" compatLnSpc="1">
              <a:prstTxWarp prst="textNoShape">
                <a:avLst/>
              </a:prstTxWarp>
              <a:noAutofit/>
            </a:bodyPr>
            <a:lstStyle/>
            <a:p>
              <a:pPr marL="0" marR="0" lvl="0" indent="0" algn="ctr" defTabSz="914224" eaLnBrk="1" fontAlgn="auto" latinLnBrk="0" hangingPunct="1">
                <a:lnSpc>
                  <a:spcPct val="100000"/>
                </a:lnSpc>
                <a:spcBef>
                  <a:spcPts val="0"/>
                </a:spcBef>
                <a:spcAft>
                  <a:spcPts val="0"/>
                </a:spcAft>
                <a:buClrTx/>
                <a:buSzTx/>
                <a:buFontTx/>
                <a:buNone/>
                <a:tabLst/>
                <a:defRPr/>
              </a:pPr>
              <a:endParaRPr kumimoji="0" lang="en-IN" sz="600" b="0" i="1" u="none" strike="noStrike" kern="0" cap="none" spc="0" normalizeH="0" baseline="0" noProof="0" dirty="0">
                <a:ln>
                  <a:noFill/>
                </a:ln>
                <a:solidFill>
                  <a:prstClr val="white"/>
                </a:solidFill>
                <a:effectLst/>
                <a:uLnTx/>
                <a:uFillTx/>
                <a:latin typeface="Arial"/>
                <a:sym typeface="Helvetica" panose="020B0604020202020204" pitchFamily="34" charset="0"/>
              </a:endParaRPr>
            </a:p>
          </p:txBody>
        </p:sp>
        <p:sp>
          <p:nvSpPr>
            <p:cNvPr id="116" name="Can 115"/>
            <p:cNvSpPr/>
            <p:nvPr/>
          </p:nvSpPr>
          <p:spPr>
            <a:xfrm>
              <a:off x="1260412" y="3954719"/>
              <a:ext cx="239628" cy="208714"/>
            </a:xfrm>
            <a:prstGeom prst="can">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Overflow="overflow" horzOverflow="overflow" vert="horz" wrap="square" lIns="85713" tIns="42857" rIns="85713" bIns="42857" numCol="1" spcCol="0" rtlCol="0" fromWordArt="0" anchor="ctr" anchorCtr="0" forceAA="0" compatLnSpc="1">
              <a:prstTxWarp prst="textNoShape">
                <a:avLst/>
              </a:prstTxWarp>
              <a:noAutofit/>
            </a:bodyPr>
            <a:lstStyle/>
            <a:p>
              <a:pPr marL="0" marR="0" lvl="0" indent="0" algn="ctr" defTabSz="914224" eaLnBrk="1" fontAlgn="auto" latinLnBrk="0" hangingPunct="1">
                <a:lnSpc>
                  <a:spcPct val="100000"/>
                </a:lnSpc>
                <a:spcBef>
                  <a:spcPts val="0"/>
                </a:spcBef>
                <a:spcAft>
                  <a:spcPts val="0"/>
                </a:spcAft>
                <a:buClrTx/>
                <a:buSzTx/>
                <a:buFontTx/>
                <a:buNone/>
                <a:tabLst/>
                <a:defRPr/>
              </a:pPr>
              <a:endParaRPr kumimoji="0" lang="en-IN" sz="600" b="0" i="1" u="none" strike="noStrike" kern="0" cap="none" spc="0" normalizeH="0" baseline="0" noProof="0" dirty="0">
                <a:ln>
                  <a:noFill/>
                </a:ln>
                <a:solidFill>
                  <a:prstClr val="white"/>
                </a:solidFill>
                <a:effectLst/>
                <a:uLnTx/>
                <a:uFillTx/>
                <a:latin typeface="Arial"/>
                <a:sym typeface="Helvetica" panose="020B0604020202020204" pitchFamily="34" charset="0"/>
              </a:endParaRPr>
            </a:p>
          </p:txBody>
        </p:sp>
        <p:sp>
          <p:nvSpPr>
            <p:cNvPr id="117" name="Rounded Rectangle 116"/>
            <p:cNvSpPr/>
            <p:nvPr/>
          </p:nvSpPr>
          <p:spPr>
            <a:xfrm>
              <a:off x="1122752" y="4326463"/>
              <a:ext cx="1286556" cy="1237323"/>
            </a:xfrm>
            <a:prstGeom prst="roundRect">
              <a:avLst/>
            </a:prstGeom>
            <a:solidFill>
              <a:srgbClr val="ED7D31">
                <a:lumMod val="60000"/>
                <a:lumOff val="40000"/>
              </a:srgbClr>
            </a:solidFill>
            <a:ln w="12700" cap="flat" cmpd="sng" algn="ctr">
              <a:solidFill>
                <a:sysClr val="window" lastClr="FFFFFF">
                  <a:lumMod val="50000"/>
                </a:sysClr>
              </a:solidFill>
              <a:prstDash val="solid"/>
              <a:miter lim="800000"/>
            </a:ln>
            <a:effectLst/>
          </p:spPr>
          <p:txBody>
            <a:bodyPr rtlCol="0" anchor="t"/>
            <a:lstStyle/>
            <a:p>
              <a:pPr marL="0" marR="0" lvl="0" indent="0" algn="ctr" defTabSz="914224"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Arial"/>
                <a:cs typeface="Segoe UI Semibold" panose="020B0702040204020203" pitchFamily="34" charset="0"/>
                <a:sym typeface="Helvetica" panose="020B0604020202020204" pitchFamily="34" charset="0"/>
              </a:endParaRPr>
            </a:p>
          </p:txBody>
        </p:sp>
        <p:pic>
          <p:nvPicPr>
            <p:cNvPr id="118" name="Picture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637" y="4667624"/>
              <a:ext cx="302974" cy="364088"/>
            </a:xfrm>
            <a:prstGeom prst="rect">
              <a:avLst/>
            </a:prstGeom>
            <a:solidFill>
              <a:srgbClr val="E7E6E6">
                <a:lumMod val="75000"/>
              </a:srgbClr>
            </a:solidFill>
          </p:spPr>
        </p:pic>
        <p:pic>
          <p:nvPicPr>
            <p:cNvPr id="119" name="Picture 1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1330" y="4392174"/>
              <a:ext cx="463922" cy="212746"/>
            </a:xfrm>
            <a:prstGeom prst="rect">
              <a:avLst/>
            </a:prstGeom>
          </p:spPr>
        </p:pic>
        <p:sp>
          <p:nvSpPr>
            <p:cNvPr id="120" name="Freeform 45"/>
            <p:cNvSpPr>
              <a:spLocks noEditPoints="1"/>
            </p:cNvSpPr>
            <p:nvPr/>
          </p:nvSpPr>
          <p:spPr bwMode="auto">
            <a:xfrm>
              <a:off x="2641777" y="3891284"/>
              <a:ext cx="818322" cy="1053840"/>
            </a:xfrm>
            <a:custGeom>
              <a:avLst/>
              <a:gdLst>
                <a:gd name="T0" fmla="*/ 113 w 225"/>
                <a:gd name="T1" fmla="*/ 12 h 268"/>
                <a:gd name="T2" fmla="*/ 205 w 225"/>
                <a:gd name="T3" fmla="*/ 39 h 268"/>
                <a:gd name="T4" fmla="*/ 113 w 225"/>
                <a:gd name="T5" fmla="*/ 67 h 268"/>
                <a:gd name="T6" fmla="*/ 19 w 225"/>
                <a:gd name="T7" fmla="*/ 39 h 268"/>
                <a:gd name="T8" fmla="*/ 113 w 225"/>
                <a:gd name="T9" fmla="*/ 12 h 268"/>
                <a:gd name="T10" fmla="*/ 113 w 225"/>
                <a:gd name="T11" fmla="*/ 0 h 268"/>
                <a:gd name="T12" fmla="*/ 0 w 225"/>
                <a:gd name="T13" fmla="*/ 43 h 268"/>
                <a:gd name="T14" fmla="*/ 0 w 225"/>
                <a:gd name="T15" fmla="*/ 224 h 268"/>
                <a:gd name="T16" fmla="*/ 113 w 225"/>
                <a:gd name="T17" fmla="*/ 268 h 268"/>
                <a:gd name="T18" fmla="*/ 225 w 225"/>
                <a:gd name="T19" fmla="*/ 224 h 268"/>
                <a:gd name="T20" fmla="*/ 225 w 225"/>
                <a:gd name="T21" fmla="*/ 45 h 268"/>
                <a:gd name="T22" fmla="*/ 113 w 225"/>
                <a:gd name="T2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268">
                  <a:moveTo>
                    <a:pt x="113" y="12"/>
                  </a:moveTo>
                  <a:cubicBezTo>
                    <a:pt x="163" y="12"/>
                    <a:pt x="205" y="25"/>
                    <a:pt x="205" y="39"/>
                  </a:cubicBezTo>
                  <a:cubicBezTo>
                    <a:pt x="205" y="54"/>
                    <a:pt x="163" y="67"/>
                    <a:pt x="113" y="67"/>
                  </a:cubicBezTo>
                  <a:cubicBezTo>
                    <a:pt x="61" y="67"/>
                    <a:pt x="19" y="54"/>
                    <a:pt x="19" y="39"/>
                  </a:cubicBezTo>
                  <a:cubicBezTo>
                    <a:pt x="19" y="25"/>
                    <a:pt x="61" y="12"/>
                    <a:pt x="113" y="12"/>
                  </a:cubicBezTo>
                  <a:moveTo>
                    <a:pt x="113" y="0"/>
                  </a:moveTo>
                  <a:cubicBezTo>
                    <a:pt x="51" y="0"/>
                    <a:pt x="0" y="21"/>
                    <a:pt x="0" y="43"/>
                  </a:cubicBezTo>
                  <a:cubicBezTo>
                    <a:pt x="0" y="224"/>
                    <a:pt x="0" y="224"/>
                    <a:pt x="0" y="224"/>
                  </a:cubicBezTo>
                  <a:cubicBezTo>
                    <a:pt x="0" y="247"/>
                    <a:pt x="51" y="268"/>
                    <a:pt x="113" y="268"/>
                  </a:cubicBezTo>
                  <a:cubicBezTo>
                    <a:pt x="174" y="268"/>
                    <a:pt x="225" y="247"/>
                    <a:pt x="225" y="224"/>
                  </a:cubicBezTo>
                  <a:cubicBezTo>
                    <a:pt x="225" y="45"/>
                    <a:pt x="225" y="45"/>
                    <a:pt x="225" y="45"/>
                  </a:cubicBezTo>
                  <a:cubicBezTo>
                    <a:pt x="225" y="22"/>
                    <a:pt x="174" y="0"/>
                    <a:pt x="113" y="0"/>
                  </a:cubicBezTo>
                </a:path>
              </a:pathLst>
            </a:custGeom>
            <a:solidFill>
              <a:srgbClr val="C00000"/>
            </a:solidFill>
            <a:ln w="10795" cap="flat" cmpd="sng" algn="ctr">
              <a:noFill/>
              <a:prstDash val="solid"/>
            </a:ln>
            <a:effectLst/>
            <a:extLst/>
          </p:spPr>
          <p:txBody>
            <a:bodyPr wrap="square" rtlCol="0" anchor="ctr">
              <a:noAutofit/>
            </a:bodyPr>
            <a:lstStyle/>
            <a:p>
              <a:pPr marL="0" marR="0" lvl="0" indent="0" algn="ctr" defTabSz="932418"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sym typeface="Helvetica" panose="020B0604020202020204" pitchFamily="34" charset="0"/>
              </a:endParaRPr>
            </a:p>
          </p:txBody>
        </p:sp>
        <p:pic>
          <p:nvPicPr>
            <p:cNvPr id="121" name="Picture 1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142" y="4667624"/>
              <a:ext cx="302974" cy="364088"/>
            </a:xfrm>
            <a:prstGeom prst="rect">
              <a:avLst/>
            </a:prstGeom>
            <a:solidFill>
              <a:srgbClr val="E7E6E6">
                <a:lumMod val="75000"/>
              </a:srgbClr>
            </a:solidFill>
          </p:spPr>
        </p:pic>
        <p:pic>
          <p:nvPicPr>
            <p:cNvPr id="122" name="Picture 1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4243" y="4667624"/>
              <a:ext cx="302974" cy="364088"/>
            </a:xfrm>
            <a:prstGeom prst="rect">
              <a:avLst/>
            </a:prstGeom>
            <a:solidFill>
              <a:srgbClr val="E7E6E6">
                <a:lumMod val="75000"/>
              </a:srgbClr>
            </a:solidFill>
          </p:spPr>
        </p:pic>
        <p:sp>
          <p:nvSpPr>
            <p:cNvPr id="123" name="Rectangle 122"/>
            <p:cNvSpPr/>
            <p:nvPr/>
          </p:nvSpPr>
          <p:spPr>
            <a:xfrm>
              <a:off x="919360" y="4891880"/>
              <a:ext cx="1152642" cy="642060"/>
            </a:xfrm>
            <a:prstGeom prst="rect">
              <a:avLst/>
            </a:prstGeom>
          </p:spPr>
          <p:txBody>
            <a:bodyPr wrap="square" lIns="182754" tIns="146205" rIns="182754" bIns="146205">
              <a:spAutoFit/>
            </a:bodyPr>
            <a:lstStyle/>
            <a:p>
              <a:pPr marL="174862" marR="0" lvl="0" indent="-53431" defTabSz="91359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CP</a:t>
              </a:r>
            </a:p>
            <a:p>
              <a:pPr marL="174862" marR="0" lvl="0" indent="-53431" defTabSz="91359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Apps</a:t>
              </a:r>
            </a:p>
            <a:p>
              <a:pPr marL="174862" marR="0" lvl="0" indent="-53431" defTabSz="91359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FeedStore</a:t>
              </a:r>
            </a:p>
          </p:txBody>
        </p:sp>
        <p:sp>
          <p:nvSpPr>
            <p:cNvPr id="124" name="Rectangle 123"/>
            <p:cNvSpPr/>
            <p:nvPr/>
          </p:nvSpPr>
          <p:spPr>
            <a:xfrm>
              <a:off x="1596386" y="4623401"/>
              <a:ext cx="650643" cy="418384"/>
            </a:xfrm>
            <a:prstGeom prst="rect">
              <a:avLst/>
            </a:prstGeom>
          </p:spPr>
          <p:txBody>
            <a:bodyPr wrap="square" lIns="182754" tIns="146205" rIns="182754" bIns="146205">
              <a:spAutoFit/>
            </a:bodyPr>
            <a:lstStyle/>
            <a:p>
              <a:pPr marL="0" marR="0" lvl="0" indent="0" defTabSz="913594"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lumMod val="65000"/>
                      <a:lumOff val="35000"/>
                    </a:srgbClr>
                  </a:solidFill>
                  <a:effectLst/>
                  <a:uLnTx/>
                  <a:uFillTx/>
                  <a:latin typeface="Arial"/>
                  <a:ea typeface="Calibri" panose="020F0502020204030204" pitchFamily="34" charset="0"/>
                  <a:cs typeface="Arial" charset="0"/>
                  <a:sym typeface="Helvetica" panose="020B0604020202020204" pitchFamily="34" charset="0"/>
                </a:rPr>
                <a:t>…….</a:t>
              </a:r>
            </a:p>
          </p:txBody>
        </p:sp>
        <p:sp>
          <p:nvSpPr>
            <p:cNvPr id="125" name="Rectangle 124"/>
            <p:cNvSpPr/>
            <p:nvPr/>
          </p:nvSpPr>
          <p:spPr>
            <a:xfrm>
              <a:off x="1449700" y="4900227"/>
              <a:ext cx="1152642" cy="642060"/>
            </a:xfrm>
            <a:prstGeom prst="rect">
              <a:avLst/>
            </a:prstGeom>
          </p:spPr>
          <p:txBody>
            <a:bodyPr wrap="square" lIns="182754" tIns="146205" rIns="182754" bIns="146205">
              <a:spAutoFit/>
            </a:bodyPr>
            <a:lstStyle/>
            <a:p>
              <a:pPr marL="174862" marR="0" lvl="0" indent="-53431" defTabSz="91359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OLS/RLS**</a:t>
              </a:r>
            </a:p>
            <a:p>
              <a:pPr marL="174862" marR="0" lvl="0" indent="-53431" defTabSz="91359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Azure Telemetry</a:t>
              </a:r>
            </a:p>
          </p:txBody>
        </p:sp>
        <p:sp>
          <p:nvSpPr>
            <p:cNvPr id="126" name="Rectangle 125"/>
            <p:cNvSpPr/>
            <p:nvPr/>
          </p:nvSpPr>
          <p:spPr>
            <a:xfrm>
              <a:off x="1273822" y="3275098"/>
              <a:ext cx="1152642" cy="977572"/>
            </a:xfrm>
            <a:prstGeom prst="rect">
              <a:avLst/>
            </a:prstGeom>
          </p:spPr>
          <p:txBody>
            <a:bodyPr wrap="square" lIns="182754" tIns="146205" rIns="182754" bIns="146205">
              <a:spAutoFit/>
            </a:bodyPr>
            <a:lstStyle/>
            <a:p>
              <a:pPr marL="174862" marR="0" lvl="0" indent="-53431" defTabSz="91359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Sales Data</a:t>
              </a:r>
            </a:p>
            <a:p>
              <a:pPr marL="174862" marR="0" lvl="0" indent="-53431" defTabSz="91359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CRM</a:t>
              </a:r>
            </a:p>
            <a:p>
              <a:pPr marL="174862" marR="0" lvl="0" indent="-53431" defTabSz="91359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Agreements</a:t>
              </a:r>
            </a:p>
            <a:p>
              <a:pPr marL="174862" marR="0" lvl="0" indent="-53431" defTabSz="91359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License</a:t>
              </a:r>
            </a:p>
            <a:p>
              <a:pPr marL="174862" marR="0" lvl="0" indent="-53431" defTabSz="91359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EIP</a:t>
              </a:r>
            </a:p>
            <a:p>
              <a:pPr marL="174862" marR="0" lvl="0" indent="-53431" defTabSz="913594"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SAP</a:t>
              </a:r>
              <a:endParaRPr kumimoji="0" lang="en-US" sz="700" b="1" i="0" u="none" strike="noStrike" kern="0" cap="none" spc="0" normalizeH="0" baseline="0" noProof="0" dirty="0">
                <a:ln>
                  <a:noFill/>
                </a:ln>
                <a:solidFill>
                  <a:srgbClr val="000000">
                    <a:lumMod val="65000"/>
                    <a:lumOff val="35000"/>
                  </a:srgbClr>
                </a:solidFill>
                <a:effectLst/>
                <a:uLnTx/>
                <a:uFillTx/>
                <a:latin typeface="Arial"/>
                <a:ea typeface="Calibri" panose="020F0502020204030204" pitchFamily="34" charset="0"/>
                <a:cs typeface="Arial" charset="0"/>
                <a:sym typeface="Helvetica" panose="020B0604020202020204" pitchFamily="34" charset="0"/>
              </a:endParaRPr>
            </a:p>
          </p:txBody>
        </p:sp>
        <p:sp>
          <p:nvSpPr>
            <p:cNvPr id="127" name="TextBox 126"/>
            <p:cNvSpPr txBox="1"/>
            <p:nvPr/>
          </p:nvSpPr>
          <p:spPr>
            <a:xfrm>
              <a:off x="1127924" y="3113964"/>
              <a:ext cx="1335552" cy="207699"/>
            </a:xfrm>
            <a:prstGeom prst="rect">
              <a:avLst/>
            </a:prstGeom>
            <a:noFill/>
          </p:spPr>
          <p:txBody>
            <a:bodyPr wrap="squar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sym typeface="Helvetica" panose="020B0604020202020204" pitchFamily="34" charset="0"/>
                </a:rPr>
                <a:t>SQL Server Sources</a:t>
              </a:r>
            </a:p>
          </p:txBody>
        </p:sp>
        <p:sp>
          <p:nvSpPr>
            <p:cNvPr id="128" name="TextBox 127"/>
            <p:cNvSpPr txBox="1"/>
            <p:nvPr/>
          </p:nvSpPr>
          <p:spPr>
            <a:xfrm>
              <a:off x="1102664" y="4368479"/>
              <a:ext cx="743042" cy="255629"/>
            </a:xfrm>
            <a:prstGeom prst="rect">
              <a:avLst/>
            </a:prstGeom>
            <a:noFill/>
          </p:spPr>
          <p:txBody>
            <a:bodyPr wrap="none" rtlCol="0">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sym typeface="Helvetica" panose="020B0604020202020204" pitchFamily="34" charset="0"/>
                </a:rPr>
                <a:t>Big Data</a:t>
              </a:r>
            </a:p>
          </p:txBody>
        </p:sp>
        <p:sp>
          <p:nvSpPr>
            <p:cNvPr id="129" name="Right Brace 128"/>
            <p:cNvSpPr/>
            <p:nvPr/>
          </p:nvSpPr>
          <p:spPr>
            <a:xfrm>
              <a:off x="2465585" y="3205551"/>
              <a:ext cx="148823" cy="2337404"/>
            </a:xfrm>
            <a:prstGeom prst="rightBrace">
              <a:avLst/>
            </a:prstGeom>
            <a:noFill/>
            <a:ln w="38100" cap="flat" cmpd="sng" algn="ctr">
              <a:solidFill>
                <a:sysClr val="window" lastClr="FFFFFF">
                  <a:lumMod val="50000"/>
                </a:sysClr>
              </a:solidFill>
              <a:prstDash val="solid"/>
            </a:ln>
            <a:effectLst/>
          </p:spPr>
          <p:txBody>
            <a:bodyPr rtlCol="0" anchor="ct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sym typeface="Helvetica" panose="020B0604020202020204" pitchFamily="34" charset="0"/>
              </a:endParaRPr>
            </a:p>
          </p:txBody>
        </p:sp>
        <p:sp>
          <p:nvSpPr>
            <p:cNvPr id="130" name="TextBox 129"/>
            <p:cNvSpPr txBox="1"/>
            <p:nvPr/>
          </p:nvSpPr>
          <p:spPr>
            <a:xfrm>
              <a:off x="2669669" y="4223773"/>
              <a:ext cx="846241" cy="575165"/>
            </a:xfrm>
            <a:prstGeom prst="rect">
              <a:avLst/>
            </a:prstGeom>
            <a:noFill/>
          </p:spPr>
          <p:txBody>
            <a:bodyPr wrap="square" rtlCol="0">
              <a:spAutoFit/>
            </a:bodyPr>
            <a:lstStyle/>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sym typeface="Helvetica" panose="020B0604020202020204" pitchFamily="34" charset="0"/>
                </a:rPr>
                <a:t>DAP </a:t>
              </a:r>
            </a:p>
            <a:p>
              <a:pPr marL="0" marR="0" lvl="0" indent="0" algn="ctr" defTabSz="932597"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FFFFFF"/>
                  </a:solidFill>
                  <a:effectLst/>
                  <a:uLnTx/>
                  <a:uFillTx/>
                  <a:latin typeface="Arial"/>
                  <a:sym typeface="Helvetica" panose="020B0604020202020204" pitchFamily="34" charset="0"/>
                </a:rPr>
                <a:t>(Data Acquisition Platform)</a:t>
              </a:r>
            </a:p>
          </p:txBody>
        </p:sp>
        <p:sp>
          <p:nvSpPr>
            <p:cNvPr id="131" name="Right Arrow 130"/>
            <p:cNvSpPr/>
            <p:nvPr/>
          </p:nvSpPr>
          <p:spPr>
            <a:xfrm>
              <a:off x="3482671" y="4187836"/>
              <a:ext cx="183198" cy="588252"/>
            </a:xfrm>
            <a:prstGeom prst="rightArrow">
              <a:avLst/>
            </a:prstGeom>
            <a:solidFill>
              <a:sysClr val="window" lastClr="FFFFFF">
                <a:lumMod val="65000"/>
              </a:sysClr>
            </a:solidFill>
            <a:ln w="10795" cap="flat" cmpd="sng" algn="ctr">
              <a:noFill/>
              <a:prstDash val="solid"/>
            </a:ln>
            <a:effectLst/>
          </p:spPr>
          <p:txBody>
            <a:bodyPr wrap="square" rtlCol="0" anchor="ctr">
              <a:noAutofit/>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sym typeface="Helvetica" panose="020B0604020202020204" pitchFamily="34" charset="0"/>
              </a:endParaRPr>
            </a:p>
          </p:txBody>
        </p:sp>
        <p:sp>
          <p:nvSpPr>
            <p:cNvPr id="132" name="Right Arrow 131"/>
            <p:cNvSpPr/>
            <p:nvPr/>
          </p:nvSpPr>
          <p:spPr>
            <a:xfrm>
              <a:off x="6603160" y="4141869"/>
              <a:ext cx="164557" cy="586104"/>
            </a:xfrm>
            <a:prstGeom prst="rightArrow">
              <a:avLst/>
            </a:prstGeom>
            <a:solidFill>
              <a:sysClr val="window" lastClr="FFFFFF">
                <a:lumMod val="65000"/>
              </a:sysClr>
            </a:solidFill>
            <a:ln w="10795" cap="flat" cmpd="sng" algn="ctr">
              <a:noFill/>
              <a:prstDash val="solid"/>
            </a:ln>
            <a:effectLst/>
          </p:spPr>
          <p:txBody>
            <a:bodyPr wrap="square" rtlCol="0" anchor="ctr">
              <a:noAutofit/>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sym typeface="Helvetica" panose="020B0604020202020204" pitchFamily="34" charset="0"/>
              </a:endParaRPr>
            </a:p>
          </p:txBody>
        </p:sp>
        <p:sp>
          <p:nvSpPr>
            <p:cNvPr id="133" name="Freeform 45"/>
            <p:cNvSpPr>
              <a:spLocks noEditPoints="1"/>
            </p:cNvSpPr>
            <p:nvPr/>
          </p:nvSpPr>
          <p:spPr bwMode="auto">
            <a:xfrm>
              <a:off x="4252100" y="4963099"/>
              <a:ext cx="536202" cy="460285"/>
            </a:xfrm>
            <a:custGeom>
              <a:avLst/>
              <a:gdLst>
                <a:gd name="T0" fmla="*/ 113 w 225"/>
                <a:gd name="T1" fmla="*/ 12 h 268"/>
                <a:gd name="T2" fmla="*/ 205 w 225"/>
                <a:gd name="T3" fmla="*/ 39 h 268"/>
                <a:gd name="T4" fmla="*/ 113 w 225"/>
                <a:gd name="T5" fmla="*/ 67 h 268"/>
                <a:gd name="T6" fmla="*/ 19 w 225"/>
                <a:gd name="T7" fmla="*/ 39 h 268"/>
                <a:gd name="T8" fmla="*/ 113 w 225"/>
                <a:gd name="T9" fmla="*/ 12 h 268"/>
                <a:gd name="T10" fmla="*/ 113 w 225"/>
                <a:gd name="T11" fmla="*/ 0 h 268"/>
                <a:gd name="T12" fmla="*/ 0 w 225"/>
                <a:gd name="T13" fmla="*/ 43 h 268"/>
                <a:gd name="T14" fmla="*/ 0 w 225"/>
                <a:gd name="T15" fmla="*/ 224 h 268"/>
                <a:gd name="T16" fmla="*/ 113 w 225"/>
                <a:gd name="T17" fmla="*/ 268 h 268"/>
                <a:gd name="T18" fmla="*/ 225 w 225"/>
                <a:gd name="T19" fmla="*/ 224 h 268"/>
                <a:gd name="T20" fmla="*/ 225 w 225"/>
                <a:gd name="T21" fmla="*/ 45 h 268"/>
                <a:gd name="T22" fmla="*/ 113 w 225"/>
                <a:gd name="T2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268">
                  <a:moveTo>
                    <a:pt x="113" y="12"/>
                  </a:moveTo>
                  <a:cubicBezTo>
                    <a:pt x="163" y="12"/>
                    <a:pt x="205" y="25"/>
                    <a:pt x="205" y="39"/>
                  </a:cubicBezTo>
                  <a:cubicBezTo>
                    <a:pt x="205" y="54"/>
                    <a:pt x="163" y="67"/>
                    <a:pt x="113" y="67"/>
                  </a:cubicBezTo>
                  <a:cubicBezTo>
                    <a:pt x="61" y="67"/>
                    <a:pt x="19" y="54"/>
                    <a:pt x="19" y="39"/>
                  </a:cubicBezTo>
                  <a:cubicBezTo>
                    <a:pt x="19" y="25"/>
                    <a:pt x="61" y="12"/>
                    <a:pt x="113" y="12"/>
                  </a:cubicBezTo>
                  <a:moveTo>
                    <a:pt x="113" y="0"/>
                  </a:moveTo>
                  <a:cubicBezTo>
                    <a:pt x="51" y="0"/>
                    <a:pt x="0" y="21"/>
                    <a:pt x="0" y="43"/>
                  </a:cubicBezTo>
                  <a:cubicBezTo>
                    <a:pt x="0" y="224"/>
                    <a:pt x="0" y="224"/>
                    <a:pt x="0" y="224"/>
                  </a:cubicBezTo>
                  <a:cubicBezTo>
                    <a:pt x="0" y="247"/>
                    <a:pt x="51" y="268"/>
                    <a:pt x="113" y="268"/>
                  </a:cubicBezTo>
                  <a:cubicBezTo>
                    <a:pt x="174" y="268"/>
                    <a:pt x="225" y="247"/>
                    <a:pt x="225" y="224"/>
                  </a:cubicBezTo>
                  <a:cubicBezTo>
                    <a:pt x="225" y="45"/>
                    <a:pt x="225" y="45"/>
                    <a:pt x="225" y="45"/>
                  </a:cubicBezTo>
                  <a:cubicBezTo>
                    <a:pt x="225" y="22"/>
                    <a:pt x="174" y="0"/>
                    <a:pt x="113" y="0"/>
                  </a:cubicBezTo>
                </a:path>
              </a:pathLst>
            </a:custGeom>
            <a:solidFill>
              <a:sysClr val="window" lastClr="FFFFFF">
                <a:lumMod val="85000"/>
              </a:sysClr>
            </a:solidFill>
            <a:ln w="10795" cap="flat" cmpd="sng" algn="ctr">
              <a:noFill/>
              <a:prstDash val="solid"/>
            </a:ln>
            <a:effectLst/>
            <a:extLst/>
          </p:spPr>
          <p:txBody>
            <a:bodyPr wrap="square" rtlCol="0" anchor="ctr">
              <a:noAutofit/>
            </a:bodyPr>
            <a:lstStyle/>
            <a:p>
              <a:pPr marL="0" marR="0" lvl="0" indent="0" algn="ctr" defTabSz="932418"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sym typeface="Helvetica" panose="020B0604020202020204" pitchFamily="34" charset="0"/>
              </a:endParaRPr>
            </a:p>
          </p:txBody>
        </p:sp>
        <p:sp>
          <p:nvSpPr>
            <p:cNvPr id="134" name="Freeform 45"/>
            <p:cNvSpPr>
              <a:spLocks noEditPoints="1"/>
            </p:cNvSpPr>
            <p:nvPr/>
          </p:nvSpPr>
          <p:spPr bwMode="auto">
            <a:xfrm>
              <a:off x="4835442" y="4970673"/>
              <a:ext cx="536202" cy="460285"/>
            </a:xfrm>
            <a:custGeom>
              <a:avLst/>
              <a:gdLst>
                <a:gd name="T0" fmla="*/ 113 w 225"/>
                <a:gd name="T1" fmla="*/ 12 h 268"/>
                <a:gd name="T2" fmla="*/ 205 w 225"/>
                <a:gd name="T3" fmla="*/ 39 h 268"/>
                <a:gd name="T4" fmla="*/ 113 w 225"/>
                <a:gd name="T5" fmla="*/ 67 h 268"/>
                <a:gd name="T6" fmla="*/ 19 w 225"/>
                <a:gd name="T7" fmla="*/ 39 h 268"/>
                <a:gd name="T8" fmla="*/ 113 w 225"/>
                <a:gd name="T9" fmla="*/ 12 h 268"/>
                <a:gd name="T10" fmla="*/ 113 w 225"/>
                <a:gd name="T11" fmla="*/ 0 h 268"/>
                <a:gd name="T12" fmla="*/ 0 w 225"/>
                <a:gd name="T13" fmla="*/ 43 h 268"/>
                <a:gd name="T14" fmla="*/ 0 w 225"/>
                <a:gd name="T15" fmla="*/ 224 h 268"/>
                <a:gd name="T16" fmla="*/ 113 w 225"/>
                <a:gd name="T17" fmla="*/ 268 h 268"/>
                <a:gd name="T18" fmla="*/ 225 w 225"/>
                <a:gd name="T19" fmla="*/ 224 h 268"/>
                <a:gd name="T20" fmla="*/ 225 w 225"/>
                <a:gd name="T21" fmla="*/ 45 h 268"/>
                <a:gd name="T22" fmla="*/ 113 w 225"/>
                <a:gd name="T2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268">
                  <a:moveTo>
                    <a:pt x="113" y="12"/>
                  </a:moveTo>
                  <a:cubicBezTo>
                    <a:pt x="163" y="12"/>
                    <a:pt x="205" y="25"/>
                    <a:pt x="205" y="39"/>
                  </a:cubicBezTo>
                  <a:cubicBezTo>
                    <a:pt x="205" y="54"/>
                    <a:pt x="163" y="67"/>
                    <a:pt x="113" y="67"/>
                  </a:cubicBezTo>
                  <a:cubicBezTo>
                    <a:pt x="61" y="67"/>
                    <a:pt x="19" y="54"/>
                    <a:pt x="19" y="39"/>
                  </a:cubicBezTo>
                  <a:cubicBezTo>
                    <a:pt x="19" y="25"/>
                    <a:pt x="61" y="12"/>
                    <a:pt x="113" y="12"/>
                  </a:cubicBezTo>
                  <a:moveTo>
                    <a:pt x="113" y="0"/>
                  </a:moveTo>
                  <a:cubicBezTo>
                    <a:pt x="51" y="0"/>
                    <a:pt x="0" y="21"/>
                    <a:pt x="0" y="43"/>
                  </a:cubicBezTo>
                  <a:cubicBezTo>
                    <a:pt x="0" y="224"/>
                    <a:pt x="0" y="224"/>
                    <a:pt x="0" y="224"/>
                  </a:cubicBezTo>
                  <a:cubicBezTo>
                    <a:pt x="0" y="247"/>
                    <a:pt x="51" y="268"/>
                    <a:pt x="113" y="268"/>
                  </a:cubicBezTo>
                  <a:cubicBezTo>
                    <a:pt x="174" y="268"/>
                    <a:pt x="225" y="247"/>
                    <a:pt x="225" y="224"/>
                  </a:cubicBezTo>
                  <a:cubicBezTo>
                    <a:pt x="225" y="45"/>
                    <a:pt x="225" y="45"/>
                    <a:pt x="225" y="45"/>
                  </a:cubicBezTo>
                  <a:cubicBezTo>
                    <a:pt x="225" y="22"/>
                    <a:pt x="174" y="0"/>
                    <a:pt x="113" y="0"/>
                  </a:cubicBezTo>
                </a:path>
              </a:pathLst>
            </a:custGeom>
            <a:solidFill>
              <a:sysClr val="window" lastClr="FFFFFF">
                <a:lumMod val="85000"/>
              </a:sysClr>
            </a:solidFill>
            <a:ln w="10795" cap="flat" cmpd="sng" algn="ctr">
              <a:noFill/>
              <a:prstDash val="solid"/>
            </a:ln>
            <a:effectLst/>
            <a:extLst/>
          </p:spPr>
          <p:txBody>
            <a:bodyPr wrap="square" rtlCol="0" anchor="ctr">
              <a:noAutofit/>
            </a:bodyPr>
            <a:lstStyle/>
            <a:p>
              <a:pPr marL="0" marR="0" lvl="0" indent="0" algn="ctr" defTabSz="932418"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sym typeface="Helvetica" panose="020B0604020202020204" pitchFamily="34" charset="0"/>
              </a:endParaRPr>
            </a:p>
          </p:txBody>
        </p:sp>
        <p:sp>
          <p:nvSpPr>
            <p:cNvPr id="135" name="Freeform 45"/>
            <p:cNvSpPr>
              <a:spLocks noEditPoints="1"/>
            </p:cNvSpPr>
            <p:nvPr/>
          </p:nvSpPr>
          <p:spPr bwMode="auto">
            <a:xfrm>
              <a:off x="5427070" y="4960079"/>
              <a:ext cx="536202" cy="460285"/>
            </a:xfrm>
            <a:custGeom>
              <a:avLst/>
              <a:gdLst>
                <a:gd name="T0" fmla="*/ 113 w 225"/>
                <a:gd name="T1" fmla="*/ 12 h 268"/>
                <a:gd name="T2" fmla="*/ 205 w 225"/>
                <a:gd name="T3" fmla="*/ 39 h 268"/>
                <a:gd name="T4" fmla="*/ 113 w 225"/>
                <a:gd name="T5" fmla="*/ 67 h 268"/>
                <a:gd name="T6" fmla="*/ 19 w 225"/>
                <a:gd name="T7" fmla="*/ 39 h 268"/>
                <a:gd name="T8" fmla="*/ 113 w 225"/>
                <a:gd name="T9" fmla="*/ 12 h 268"/>
                <a:gd name="T10" fmla="*/ 113 w 225"/>
                <a:gd name="T11" fmla="*/ 0 h 268"/>
                <a:gd name="T12" fmla="*/ 0 w 225"/>
                <a:gd name="T13" fmla="*/ 43 h 268"/>
                <a:gd name="T14" fmla="*/ 0 w 225"/>
                <a:gd name="T15" fmla="*/ 224 h 268"/>
                <a:gd name="T16" fmla="*/ 113 w 225"/>
                <a:gd name="T17" fmla="*/ 268 h 268"/>
                <a:gd name="T18" fmla="*/ 225 w 225"/>
                <a:gd name="T19" fmla="*/ 224 h 268"/>
                <a:gd name="T20" fmla="*/ 225 w 225"/>
                <a:gd name="T21" fmla="*/ 45 h 268"/>
                <a:gd name="T22" fmla="*/ 113 w 225"/>
                <a:gd name="T2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268">
                  <a:moveTo>
                    <a:pt x="113" y="12"/>
                  </a:moveTo>
                  <a:cubicBezTo>
                    <a:pt x="163" y="12"/>
                    <a:pt x="205" y="25"/>
                    <a:pt x="205" y="39"/>
                  </a:cubicBezTo>
                  <a:cubicBezTo>
                    <a:pt x="205" y="54"/>
                    <a:pt x="163" y="67"/>
                    <a:pt x="113" y="67"/>
                  </a:cubicBezTo>
                  <a:cubicBezTo>
                    <a:pt x="61" y="67"/>
                    <a:pt x="19" y="54"/>
                    <a:pt x="19" y="39"/>
                  </a:cubicBezTo>
                  <a:cubicBezTo>
                    <a:pt x="19" y="25"/>
                    <a:pt x="61" y="12"/>
                    <a:pt x="113" y="12"/>
                  </a:cubicBezTo>
                  <a:moveTo>
                    <a:pt x="113" y="0"/>
                  </a:moveTo>
                  <a:cubicBezTo>
                    <a:pt x="51" y="0"/>
                    <a:pt x="0" y="21"/>
                    <a:pt x="0" y="43"/>
                  </a:cubicBezTo>
                  <a:cubicBezTo>
                    <a:pt x="0" y="224"/>
                    <a:pt x="0" y="224"/>
                    <a:pt x="0" y="224"/>
                  </a:cubicBezTo>
                  <a:cubicBezTo>
                    <a:pt x="0" y="247"/>
                    <a:pt x="51" y="268"/>
                    <a:pt x="113" y="268"/>
                  </a:cubicBezTo>
                  <a:cubicBezTo>
                    <a:pt x="174" y="268"/>
                    <a:pt x="225" y="247"/>
                    <a:pt x="225" y="224"/>
                  </a:cubicBezTo>
                  <a:cubicBezTo>
                    <a:pt x="225" y="45"/>
                    <a:pt x="225" y="45"/>
                    <a:pt x="225" y="45"/>
                  </a:cubicBezTo>
                  <a:cubicBezTo>
                    <a:pt x="225" y="22"/>
                    <a:pt x="174" y="0"/>
                    <a:pt x="113" y="0"/>
                  </a:cubicBezTo>
                </a:path>
              </a:pathLst>
            </a:custGeom>
            <a:solidFill>
              <a:sysClr val="window" lastClr="FFFFFF">
                <a:lumMod val="85000"/>
              </a:sysClr>
            </a:solidFill>
            <a:ln w="10795" cap="flat" cmpd="sng" algn="ctr">
              <a:noFill/>
              <a:prstDash val="solid"/>
            </a:ln>
            <a:effectLst/>
            <a:extLst/>
          </p:spPr>
          <p:txBody>
            <a:bodyPr wrap="square" rtlCol="0" anchor="ctr">
              <a:noAutofit/>
            </a:bodyPr>
            <a:lstStyle/>
            <a:p>
              <a:pPr marL="0" marR="0" lvl="0" indent="0" algn="ctr" defTabSz="932418"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sym typeface="Helvetica" panose="020B0604020202020204" pitchFamily="34" charset="0"/>
              </a:endParaRPr>
            </a:p>
          </p:txBody>
        </p:sp>
        <p:grpSp>
          <p:nvGrpSpPr>
            <p:cNvPr id="136" name="Group 135"/>
            <p:cNvGrpSpPr/>
            <p:nvPr/>
          </p:nvGrpSpPr>
          <p:grpSpPr>
            <a:xfrm>
              <a:off x="6842915" y="3705700"/>
              <a:ext cx="1658504" cy="1866435"/>
              <a:chOff x="6296397" y="3662085"/>
              <a:chExt cx="2463981" cy="1663420"/>
            </a:xfrm>
          </p:grpSpPr>
          <p:pic>
            <p:nvPicPr>
              <p:cNvPr id="150" name="Picture 149"/>
              <p:cNvPicPr>
                <a:picLocks noChangeAspect="1"/>
              </p:cNvPicPr>
              <p:nvPr/>
            </p:nvPicPr>
            <p:blipFill>
              <a:blip r:embed="rId6"/>
              <a:stretch>
                <a:fillRect/>
              </a:stretch>
            </p:blipFill>
            <p:spPr>
              <a:xfrm>
                <a:off x="6310653" y="3667745"/>
                <a:ext cx="1112217" cy="724644"/>
              </a:xfrm>
              <a:prstGeom prst="rect">
                <a:avLst/>
              </a:prstGeom>
              <a:ln>
                <a:solidFill>
                  <a:sysClr val="window" lastClr="FFFFFF">
                    <a:lumMod val="50000"/>
                  </a:sysClr>
                </a:solidFill>
              </a:ln>
            </p:spPr>
          </p:pic>
          <p:pic>
            <p:nvPicPr>
              <p:cNvPr id="151" name="Picture 150"/>
              <p:cNvPicPr>
                <a:picLocks noChangeAspect="1"/>
              </p:cNvPicPr>
              <p:nvPr/>
            </p:nvPicPr>
            <p:blipFill>
              <a:blip r:embed="rId7"/>
              <a:stretch>
                <a:fillRect/>
              </a:stretch>
            </p:blipFill>
            <p:spPr>
              <a:xfrm>
                <a:off x="6296397" y="4523932"/>
                <a:ext cx="1124343" cy="801573"/>
              </a:xfrm>
              <a:prstGeom prst="rect">
                <a:avLst/>
              </a:prstGeom>
              <a:ln>
                <a:solidFill>
                  <a:sysClr val="window" lastClr="FFFFFF">
                    <a:lumMod val="50000"/>
                  </a:sysClr>
                </a:solidFill>
              </a:ln>
            </p:spPr>
          </p:pic>
          <p:pic>
            <p:nvPicPr>
              <p:cNvPr id="152" name="Picture 151"/>
              <p:cNvPicPr>
                <a:picLocks noChangeAspect="1"/>
              </p:cNvPicPr>
              <p:nvPr/>
            </p:nvPicPr>
            <p:blipFill>
              <a:blip r:embed="rId8"/>
              <a:stretch>
                <a:fillRect/>
              </a:stretch>
            </p:blipFill>
            <p:spPr>
              <a:xfrm>
                <a:off x="7688170" y="3662085"/>
                <a:ext cx="1040093" cy="738371"/>
              </a:xfrm>
              <a:prstGeom prst="rect">
                <a:avLst/>
              </a:prstGeom>
              <a:ln>
                <a:solidFill>
                  <a:sysClr val="window" lastClr="FFFFFF">
                    <a:lumMod val="75000"/>
                  </a:sysClr>
                </a:solidFill>
              </a:ln>
            </p:spPr>
          </p:pic>
          <p:pic>
            <p:nvPicPr>
              <p:cNvPr id="153" name="Picture 152"/>
              <p:cNvPicPr>
                <a:picLocks noChangeAspect="1"/>
              </p:cNvPicPr>
              <p:nvPr/>
            </p:nvPicPr>
            <p:blipFill rotWithShape="1">
              <a:blip r:embed="rId9"/>
              <a:srcRect l="30623" t="7318" r="461" b="633"/>
              <a:stretch/>
            </p:blipFill>
            <p:spPr>
              <a:xfrm>
                <a:off x="7685305" y="4511103"/>
                <a:ext cx="1075073" cy="814400"/>
              </a:xfrm>
              <a:prstGeom prst="rect">
                <a:avLst/>
              </a:prstGeom>
              <a:solidFill>
                <a:sysClr val="window" lastClr="FFFFFF">
                  <a:lumMod val="65000"/>
                </a:sysClr>
              </a:solidFill>
              <a:ln>
                <a:solidFill>
                  <a:sysClr val="window" lastClr="FFFFFF">
                    <a:lumMod val="65000"/>
                  </a:sysClr>
                </a:solidFill>
              </a:ln>
            </p:spPr>
          </p:pic>
        </p:grpSp>
        <p:sp>
          <p:nvSpPr>
            <p:cNvPr id="137" name="Rectangle 136"/>
            <p:cNvSpPr/>
            <p:nvPr/>
          </p:nvSpPr>
          <p:spPr>
            <a:xfrm>
              <a:off x="4363741" y="3829333"/>
              <a:ext cx="1152642" cy="418384"/>
            </a:xfrm>
            <a:prstGeom prst="rect">
              <a:avLst/>
            </a:prstGeom>
          </p:spPr>
          <p:txBody>
            <a:bodyPr wrap="square" lIns="182754" tIns="146205" rIns="182754" bIns="146205">
              <a:spAutoFit/>
            </a:bodyPr>
            <a:lstStyle/>
            <a:p>
              <a:pPr marL="0" marR="0" lvl="0" indent="0" algn="ctr" defTabSz="913594"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GESO</a:t>
              </a:r>
              <a:endParaRPr kumimoji="0" lang="en-US" sz="800" b="1" i="0" u="none" strike="noStrike" kern="0" cap="none" spc="0" normalizeH="0" baseline="0" noProof="0" dirty="0">
                <a:ln>
                  <a:noFill/>
                </a:ln>
                <a:solidFill>
                  <a:srgbClr val="FF0000"/>
                </a:solidFill>
                <a:effectLst/>
                <a:uLnTx/>
                <a:uFillTx/>
                <a:latin typeface="Arial"/>
                <a:ea typeface="Calibri" panose="020F0502020204030204" pitchFamily="34" charset="0"/>
                <a:cs typeface="Arial" charset="0"/>
                <a:sym typeface="Helvetica" panose="020B0604020202020204" pitchFamily="34" charset="0"/>
              </a:endParaRPr>
            </a:p>
          </p:txBody>
        </p:sp>
        <p:pic>
          <p:nvPicPr>
            <p:cNvPr id="138" name="Picture 137" descr="C:\Users\Jonahs\Dropbox\Projects SCOTT\MEET Windows Azure\source\Background\tile-icon-big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545" y="4119944"/>
              <a:ext cx="456411" cy="382925"/>
            </a:xfrm>
            <a:prstGeom prst="rect">
              <a:avLst/>
            </a:prstGeom>
            <a:extLst/>
          </p:spPr>
        </p:pic>
        <p:pic>
          <p:nvPicPr>
            <p:cNvPr id="139" name="Picture 138"/>
            <p:cNvPicPr>
              <a:picLocks noChangeAspect="1"/>
            </p:cNvPicPr>
            <p:nvPr/>
          </p:nvPicPr>
          <p:blipFill>
            <a:blip r:embed="rId10"/>
            <a:stretch>
              <a:fillRect/>
            </a:stretch>
          </p:blipFill>
          <p:spPr>
            <a:xfrm>
              <a:off x="8866459" y="4004053"/>
              <a:ext cx="993271" cy="1568081"/>
            </a:xfrm>
            <a:prstGeom prst="rect">
              <a:avLst/>
            </a:prstGeom>
          </p:spPr>
        </p:pic>
        <p:sp>
          <p:nvSpPr>
            <p:cNvPr id="140" name="Chevron 139"/>
            <p:cNvSpPr/>
            <p:nvPr/>
          </p:nvSpPr>
          <p:spPr>
            <a:xfrm>
              <a:off x="8647501" y="1107912"/>
              <a:ext cx="1464821" cy="307609"/>
            </a:xfrm>
            <a:prstGeom prst="chevron">
              <a:avLst/>
            </a:prstGeom>
            <a:solidFill>
              <a:srgbClr val="0072C6"/>
            </a:solidFill>
            <a:ln w="10795" cap="flat" cmpd="sng" algn="ctr">
              <a:noFill/>
              <a:prstDash val="solid"/>
            </a:ln>
            <a:effectLst/>
          </p:spPr>
          <p:txBody>
            <a:bodyPr anchor="ctr"/>
            <a:lstStyle/>
            <a:p>
              <a:pPr marL="0" marR="0" lvl="0" indent="0" algn="ctr" defTabSz="843806" eaLnBrk="1" fontAlgn="auto" latinLnBrk="0" hangingPunct="1">
                <a:lnSpc>
                  <a:spcPct val="90000"/>
                </a:lnSpc>
                <a:spcBef>
                  <a:spcPts val="0"/>
                </a:spcBef>
                <a:spcAft>
                  <a:spcPct val="35000"/>
                </a:spcAft>
                <a:buClrTx/>
                <a:buSzTx/>
                <a:buFontTx/>
                <a:buNone/>
                <a:tabLst/>
                <a:defRPr/>
              </a:pPr>
              <a:r>
                <a:rPr kumimoji="0" lang="en-US" sz="1000" b="1" i="0" u="none" strike="noStrike" kern="0" cap="none" spc="0" normalizeH="0" baseline="0" noProof="0" dirty="0">
                  <a:ln>
                    <a:noFill/>
                  </a:ln>
                  <a:gradFill>
                    <a:gsLst>
                      <a:gs pos="84956">
                        <a:srgbClr val="FFFFFF"/>
                      </a:gs>
                      <a:gs pos="20000">
                        <a:srgbClr val="FFFFFF"/>
                      </a:gs>
                    </a:gsLst>
                    <a:lin ang="5400000" scaled="1"/>
                  </a:gradFill>
                  <a:effectLst/>
                  <a:uLnTx/>
                  <a:uFillTx/>
                  <a:latin typeface="Arial"/>
                  <a:sym typeface="Helvetica" panose="020B0604020202020204" pitchFamily="34" charset="0"/>
                </a:rPr>
                <a:t>Self-serve Portal</a:t>
              </a:r>
            </a:p>
          </p:txBody>
        </p:sp>
        <p:sp>
          <p:nvSpPr>
            <p:cNvPr id="141" name="Chevron 140"/>
            <p:cNvSpPr/>
            <p:nvPr/>
          </p:nvSpPr>
          <p:spPr>
            <a:xfrm>
              <a:off x="6496386" y="1106070"/>
              <a:ext cx="2272716" cy="304878"/>
            </a:xfrm>
            <a:prstGeom prst="chevron">
              <a:avLst/>
            </a:prstGeom>
            <a:solidFill>
              <a:srgbClr val="0072C6"/>
            </a:solidFill>
            <a:ln w="10795" cap="flat" cmpd="sng" algn="ctr">
              <a:noFill/>
              <a:prstDash val="solid"/>
            </a:ln>
            <a:effectLst/>
          </p:spPr>
          <p:txBody>
            <a:bodyPr anchor="ctr"/>
            <a:lstStyle/>
            <a:p>
              <a:pPr marL="0" marR="0" lvl="0" indent="0" algn="ctr" defTabSz="843806" eaLnBrk="1" fontAlgn="auto" latinLnBrk="0" hangingPunct="1">
                <a:lnSpc>
                  <a:spcPct val="90000"/>
                </a:lnSpc>
                <a:spcBef>
                  <a:spcPts val="0"/>
                </a:spcBef>
                <a:spcAft>
                  <a:spcPct val="35000"/>
                </a:spcAft>
                <a:buClrTx/>
                <a:buSzTx/>
                <a:buFontTx/>
                <a:buNone/>
                <a:tabLst/>
                <a:defRPr/>
              </a:pPr>
              <a:r>
                <a:rPr kumimoji="0" lang="en-US" sz="1000" b="1" i="0" u="none" strike="noStrike" kern="0" cap="none" spc="0" normalizeH="0" baseline="0" noProof="0" dirty="0">
                  <a:ln>
                    <a:noFill/>
                  </a:ln>
                  <a:gradFill>
                    <a:gsLst>
                      <a:gs pos="84956">
                        <a:srgbClr val="FFFFFF"/>
                      </a:gs>
                      <a:gs pos="20000">
                        <a:srgbClr val="FFFFFF"/>
                      </a:gs>
                    </a:gsLst>
                    <a:lin ang="5400000" scaled="1"/>
                  </a:gradFill>
                  <a:effectLst/>
                  <a:uLnTx/>
                  <a:uFillTx/>
                  <a:latin typeface="Arial"/>
                  <a:sym typeface="Helvetica" panose="020B0604020202020204" pitchFamily="34" charset="0"/>
                </a:rPr>
                <a:t>BI User Interfaces</a:t>
              </a:r>
            </a:p>
          </p:txBody>
        </p:sp>
        <p:sp>
          <p:nvSpPr>
            <p:cNvPr id="142" name="Chevron 141"/>
            <p:cNvSpPr/>
            <p:nvPr/>
          </p:nvSpPr>
          <p:spPr>
            <a:xfrm>
              <a:off x="3561865" y="1097623"/>
              <a:ext cx="3041295" cy="300363"/>
            </a:xfrm>
            <a:prstGeom prst="chevron">
              <a:avLst/>
            </a:prstGeom>
            <a:solidFill>
              <a:srgbClr val="0072C6"/>
            </a:solidFill>
            <a:ln w="10795" cap="flat" cmpd="sng" algn="ctr">
              <a:noFill/>
              <a:prstDash val="solid"/>
            </a:ln>
            <a:effectLst/>
          </p:spPr>
          <p:txBody>
            <a:bodyPr anchor="ctr"/>
            <a:lstStyle/>
            <a:p>
              <a:pPr marL="0" marR="0" lvl="0" indent="0" algn="ctr" defTabSz="843806" eaLnBrk="1" fontAlgn="auto" latinLnBrk="0" hangingPunct="1">
                <a:lnSpc>
                  <a:spcPct val="90000"/>
                </a:lnSpc>
                <a:spcBef>
                  <a:spcPts val="0"/>
                </a:spcBef>
                <a:spcAft>
                  <a:spcPct val="35000"/>
                </a:spcAft>
                <a:buClrTx/>
                <a:buSzTx/>
                <a:buFontTx/>
                <a:buNone/>
                <a:tabLst/>
                <a:defRPr/>
              </a:pPr>
              <a:r>
                <a:rPr kumimoji="0" lang="en-US" sz="1000" b="1" i="0" u="none" strike="noStrike" kern="0" cap="none" spc="0" normalizeH="0" baseline="0" noProof="0" dirty="0">
                  <a:ln>
                    <a:noFill/>
                  </a:ln>
                  <a:gradFill>
                    <a:gsLst>
                      <a:gs pos="84956">
                        <a:srgbClr val="FFFFFF"/>
                      </a:gs>
                      <a:gs pos="20000">
                        <a:srgbClr val="FFFFFF"/>
                      </a:gs>
                    </a:gsLst>
                    <a:lin ang="5400000" scaled="1"/>
                  </a:gradFill>
                  <a:effectLst/>
                  <a:uLnTx/>
                  <a:uFillTx/>
                  <a:latin typeface="Arial"/>
                  <a:sym typeface="Helvetica" panose="020B0604020202020204" pitchFamily="34" charset="0"/>
                </a:rPr>
                <a:t>Biz Models &amp; Analytics</a:t>
              </a:r>
            </a:p>
          </p:txBody>
        </p:sp>
        <p:sp>
          <p:nvSpPr>
            <p:cNvPr id="143" name="Pentagon 142"/>
            <p:cNvSpPr/>
            <p:nvPr/>
          </p:nvSpPr>
          <p:spPr>
            <a:xfrm>
              <a:off x="983802" y="1081706"/>
              <a:ext cx="2684862" cy="345256"/>
            </a:xfrm>
            <a:prstGeom prst="homePlate">
              <a:avLst/>
            </a:prstGeom>
            <a:solidFill>
              <a:srgbClr val="0072C6"/>
            </a:solidFill>
            <a:ln w="10795" cap="flat" cmpd="sng" algn="ctr">
              <a:noFill/>
              <a:prstDash val="solid"/>
            </a:ln>
            <a:effectLst/>
          </p:spPr>
          <p:txBody>
            <a:bodyPr anchor="ctr"/>
            <a:lstStyle/>
            <a:p>
              <a:pPr marL="0" marR="0" lvl="0" indent="0" algn="ctr" defTabSz="843806" eaLnBrk="1" fontAlgn="auto" latinLnBrk="0" hangingPunct="1">
                <a:lnSpc>
                  <a:spcPct val="90000"/>
                </a:lnSpc>
                <a:spcBef>
                  <a:spcPts val="0"/>
                </a:spcBef>
                <a:spcAft>
                  <a:spcPct val="35000"/>
                </a:spcAft>
                <a:buClrTx/>
                <a:buSzTx/>
                <a:buFontTx/>
                <a:buNone/>
                <a:tabLst/>
                <a:defRPr/>
              </a:pPr>
              <a:r>
                <a:rPr kumimoji="0" lang="en-US" sz="1000" b="1" i="0" u="none" strike="noStrike" kern="0" cap="none" spc="0" normalizeH="0" baseline="0" noProof="0" dirty="0">
                  <a:ln>
                    <a:noFill/>
                  </a:ln>
                  <a:gradFill>
                    <a:gsLst>
                      <a:gs pos="84956">
                        <a:srgbClr val="FFFFFF"/>
                      </a:gs>
                      <a:gs pos="20000">
                        <a:srgbClr val="FFFFFF"/>
                      </a:gs>
                    </a:gsLst>
                    <a:lin ang="5400000" scaled="1"/>
                  </a:gradFill>
                  <a:effectLst/>
                  <a:uLnTx/>
                  <a:uFillTx/>
                  <a:latin typeface="Arial"/>
                  <a:sym typeface="Helvetica" panose="020B0604020202020204" pitchFamily="34" charset="0"/>
                </a:rPr>
                <a:t>Data Acquisition &amp; Integration </a:t>
              </a:r>
            </a:p>
          </p:txBody>
        </p:sp>
        <p:sp>
          <p:nvSpPr>
            <p:cNvPr id="144" name="Right Arrow 143"/>
            <p:cNvSpPr/>
            <p:nvPr/>
          </p:nvSpPr>
          <p:spPr>
            <a:xfrm>
              <a:off x="8556690" y="4187836"/>
              <a:ext cx="164557" cy="586104"/>
            </a:xfrm>
            <a:prstGeom prst="rightArrow">
              <a:avLst/>
            </a:prstGeom>
            <a:solidFill>
              <a:sysClr val="window" lastClr="FFFFFF">
                <a:lumMod val="65000"/>
              </a:sysClr>
            </a:solidFill>
            <a:ln w="10795" cap="flat" cmpd="sng" algn="ctr">
              <a:noFill/>
              <a:prstDash val="solid"/>
            </a:ln>
            <a:effectLst/>
          </p:spPr>
          <p:txBody>
            <a:bodyPr wrap="square" rtlCol="0" anchor="ctr">
              <a:noAutofit/>
            </a:bodyPr>
            <a:lstStyle/>
            <a:p>
              <a:pPr marL="0" marR="0" lvl="0" indent="0" algn="ctr" defTabSz="932597"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sym typeface="Helvetica" panose="020B0604020202020204" pitchFamily="34" charset="0"/>
              </a:endParaRPr>
            </a:p>
          </p:txBody>
        </p:sp>
        <p:sp>
          <p:nvSpPr>
            <p:cNvPr id="145" name="Rectangle 144"/>
            <p:cNvSpPr/>
            <p:nvPr/>
          </p:nvSpPr>
          <p:spPr>
            <a:xfrm>
              <a:off x="897304" y="1490398"/>
              <a:ext cx="2548815" cy="1345039"/>
            </a:xfrm>
            <a:prstGeom prst="rect">
              <a:avLst/>
            </a:prstGeom>
          </p:spPr>
          <p:txBody>
            <a:bodyPr wrap="square" lIns="182754" tIns="146205" rIns="182754" bIns="146205">
              <a:spAutoFit/>
            </a:bodyPr>
            <a:lstStyle/>
            <a:p>
              <a:pPr marL="233149" marR="0" lvl="0" indent="-233149" defTabSz="913594" eaLnBrk="1" fontAlgn="auto" latinLnBrk="0" hangingPunct="1">
                <a:lnSpc>
                  <a:spcPct val="100000"/>
                </a:lnSpc>
                <a:spcBef>
                  <a:spcPts val="612"/>
                </a:spcBef>
                <a:spcAft>
                  <a:spcPts val="0"/>
                </a:spcAft>
                <a:buClrTx/>
                <a:buSzTx/>
                <a:buFont typeface="+mj-lt"/>
                <a:buAutoNum type="arabicPeriod"/>
                <a:tabLst/>
                <a:defRPr/>
              </a:pPr>
              <a:r>
                <a:rPr kumimoji="0" lang="en-US" sz="1000" b="1"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Data Acquisition Platform </a:t>
              </a:r>
              <a:r>
                <a:rPr kumimoji="0" lang="en-US" sz="1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(DAP) accelerates Data Acquisition </a:t>
              </a:r>
            </a:p>
            <a:p>
              <a:pPr marL="233149" marR="0" lvl="0" indent="-233149" defTabSz="913594" eaLnBrk="1" fontAlgn="auto" latinLnBrk="0" hangingPunct="1">
                <a:lnSpc>
                  <a:spcPct val="100000"/>
                </a:lnSpc>
                <a:spcBef>
                  <a:spcPts val="612"/>
                </a:spcBef>
                <a:spcAft>
                  <a:spcPts val="0"/>
                </a:spcAft>
                <a:buClrTx/>
                <a:buSzTx/>
                <a:buFont typeface="+mj-lt"/>
                <a:buAutoNum type="arabicPeriod"/>
                <a:tabLst/>
                <a:defRPr/>
              </a:pPr>
              <a:r>
                <a:rPr kumimoji="0" lang="en-US" sz="1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Management of </a:t>
              </a:r>
              <a:r>
                <a:rPr kumimoji="0" lang="en-US" sz="1000" b="1"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SQL &amp; Big Data Sources </a:t>
              </a:r>
              <a:r>
                <a:rPr kumimoji="0" lang="en-US" sz="1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via patterns</a:t>
              </a:r>
            </a:p>
            <a:p>
              <a:pPr marL="233149" marR="0" lvl="0" indent="-233149" defTabSz="913594" eaLnBrk="1" fontAlgn="auto" latinLnBrk="0" hangingPunct="1">
                <a:lnSpc>
                  <a:spcPct val="100000"/>
                </a:lnSpc>
                <a:spcBef>
                  <a:spcPts val="0"/>
                </a:spcBef>
                <a:spcAft>
                  <a:spcPts val="0"/>
                </a:spcAft>
                <a:buClrTx/>
                <a:buSzTx/>
                <a:buFont typeface="+mj-lt"/>
                <a:buAutoNum type="arabicPeriod"/>
                <a:tabLst/>
                <a:defRPr/>
              </a:pPr>
              <a:endParaRPr kumimoji="0" lang="en-US" sz="1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endParaRPr>
            </a:p>
          </p:txBody>
        </p:sp>
        <p:sp>
          <p:nvSpPr>
            <p:cNvPr id="146" name="Rectangle 145"/>
            <p:cNvSpPr/>
            <p:nvPr/>
          </p:nvSpPr>
          <p:spPr>
            <a:xfrm>
              <a:off x="3501870" y="1448312"/>
              <a:ext cx="3092796" cy="1744459"/>
            </a:xfrm>
            <a:prstGeom prst="rect">
              <a:avLst/>
            </a:prstGeom>
          </p:spPr>
          <p:txBody>
            <a:bodyPr wrap="square" lIns="182754" tIns="146205" rIns="182754" bIns="146205">
              <a:spAutoFit/>
            </a:bodyPr>
            <a:lstStyle/>
            <a:p>
              <a:pPr marL="233149" marR="0" lvl="0" indent="-233149" defTabSz="913594"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Integrated DW using </a:t>
              </a:r>
              <a:r>
                <a:rPr kumimoji="0" lang="en-US" sz="1000" b="1"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Bus architecture &amp; conformed dimensions </a:t>
              </a:r>
            </a:p>
            <a:p>
              <a:pPr marL="233149" marR="0" lvl="0" indent="-233149" defTabSz="913594" eaLnBrk="1" fontAlgn="auto" latinLnBrk="0" hangingPunct="1">
                <a:lnSpc>
                  <a:spcPct val="100000"/>
                </a:lnSpc>
                <a:spcBef>
                  <a:spcPts val="0"/>
                </a:spcBef>
                <a:spcAft>
                  <a:spcPts val="0"/>
                </a:spcAft>
                <a:buClrTx/>
                <a:buSzTx/>
                <a:buFont typeface="+mj-lt"/>
                <a:buAutoNum type="arabicPeriod"/>
                <a:tabLst/>
                <a:defRPr/>
              </a:pPr>
              <a:r>
                <a:rPr kumimoji="0" lang="en-US" sz="1000" b="1"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Tabular Models </a:t>
              </a:r>
              <a:r>
                <a:rPr kumimoji="0" lang="en-US" sz="1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optimized for self-serve. </a:t>
              </a:r>
            </a:p>
            <a:p>
              <a:pPr marL="233149" marR="0" lvl="0" indent="-233149" defTabSz="913594"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Biz. Analyst and Power Users </a:t>
              </a:r>
              <a:r>
                <a:rPr kumimoji="0" lang="en-US" sz="1000" b="1"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Sandboxes</a:t>
              </a:r>
            </a:p>
            <a:p>
              <a:pPr marL="233149" marR="0" lvl="0" indent="-233149" defTabSz="913594" eaLnBrk="1" fontAlgn="auto" latinLnBrk="0" hangingPunct="1">
                <a:lnSpc>
                  <a:spcPct val="100000"/>
                </a:lnSpc>
                <a:spcBef>
                  <a:spcPts val="0"/>
                </a:spcBef>
                <a:spcAft>
                  <a:spcPts val="0"/>
                </a:spcAft>
                <a:buClrTx/>
                <a:buSzTx/>
                <a:buFont typeface="+mj-lt"/>
                <a:buAutoNum type="arabicPeriod"/>
                <a:tabLst/>
                <a:defRPr/>
              </a:pPr>
              <a:r>
                <a:rPr kumimoji="0" lang="en-US" sz="1000" b="1"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Data Access Security </a:t>
              </a:r>
              <a:r>
                <a:rPr kumimoji="0" lang="en-US" sz="1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at Row &amp; Column Level</a:t>
              </a:r>
            </a:p>
            <a:p>
              <a:pPr marL="233149" marR="0" lvl="0" indent="-233149" defTabSz="913594" eaLnBrk="1" fontAlgn="auto" latinLnBrk="0" hangingPunct="1">
                <a:lnSpc>
                  <a:spcPct val="100000"/>
                </a:lnSpc>
                <a:spcBef>
                  <a:spcPts val="0"/>
                </a:spcBef>
                <a:spcAft>
                  <a:spcPts val="0"/>
                </a:spcAft>
                <a:buClrTx/>
                <a:buSzTx/>
                <a:buFont typeface="+mj-lt"/>
                <a:buAutoNum type="arabicPeriod"/>
                <a:tabLst/>
                <a:defRPr/>
              </a:pPr>
              <a:r>
                <a:rPr kumimoji="0" lang="en-US" sz="1000" b="1"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Shared Common Dimensions enables </a:t>
              </a:r>
              <a:r>
                <a:rPr kumimoji="0" lang="en-US" sz="1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E2E BI</a:t>
              </a:r>
            </a:p>
          </p:txBody>
        </p:sp>
        <p:sp>
          <p:nvSpPr>
            <p:cNvPr id="147" name="Rectangle 146"/>
            <p:cNvSpPr/>
            <p:nvPr/>
          </p:nvSpPr>
          <p:spPr>
            <a:xfrm>
              <a:off x="6603159" y="1424087"/>
              <a:ext cx="2035030" cy="1904227"/>
            </a:xfrm>
            <a:prstGeom prst="rect">
              <a:avLst/>
            </a:prstGeom>
          </p:spPr>
          <p:txBody>
            <a:bodyPr wrap="square" lIns="182754" tIns="146205" rIns="182754" bIns="146205">
              <a:spAutoFit/>
            </a:bodyPr>
            <a:lstStyle/>
            <a:p>
              <a:pPr marL="233149" marR="0" lvl="0" indent="-233149" defTabSz="913594" eaLnBrk="1" fontAlgn="auto" latinLnBrk="0" hangingPunct="1">
                <a:lnSpc>
                  <a:spcPct val="100000"/>
                </a:lnSpc>
                <a:spcBef>
                  <a:spcPts val="0"/>
                </a:spcBef>
                <a:spcAft>
                  <a:spcPts val="0"/>
                </a:spcAft>
                <a:buClrTx/>
                <a:buSzTx/>
                <a:buFont typeface="+mj-lt"/>
                <a:buAutoNum type="arabicPeriod"/>
                <a:tabLst/>
                <a:defRPr/>
              </a:pPr>
              <a:r>
                <a:rPr kumimoji="0" lang="en-US" sz="10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Self-Serve</a:t>
              </a:r>
              <a:r>
                <a:rPr kumimoji="0" lang="en-US" sz="10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 via Power Views &amp; Excel Power Pivots</a:t>
              </a:r>
            </a:p>
            <a:p>
              <a:pPr marL="233149" marR="0" lvl="0" indent="-233149" defTabSz="913594" eaLnBrk="1" fontAlgn="auto" latinLnBrk="0" hangingPunct="1">
                <a:lnSpc>
                  <a:spcPct val="100000"/>
                </a:lnSpc>
                <a:spcBef>
                  <a:spcPts val="0"/>
                </a:spcBef>
                <a:spcAft>
                  <a:spcPts val="0"/>
                </a:spcAft>
                <a:buClrTx/>
                <a:buSzTx/>
                <a:buFont typeface="+mj-lt"/>
                <a:buAutoNum type="arabicPeriod"/>
                <a:tabLst/>
                <a:defRPr/>
              </a:pPr>
              <a:r>
                <a:rPr kumimoji="0" lang="en-US" sz="10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Biz and Personalized Dashboards</a:t>
              </a:r>
              <a:r>
                <a:rPr kumimoji="0" lang="en-US" sz="10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 via Power BI</a:t>
              </a:r>
            </a:p>
            <a:p>
              <a:pPr marL="233149" marR="0" lvl="0" indent="-233149" defTabSz="913594" eaLnBrk="1" fontAlgn="auto" latinLnBrk="0" hangingPunct="1">
                <a:lnSpc>
                  <a:spcPct val="100000"/>
                </a:lnSpc>
                <a:spcBef>
                  <a:spcPts val="0"/>
                </a:spcBef>
                <a:spcAft>
                  <a:spcPts val="0"/>
                </a:spcAft>
                <a:buClrTx/>
                <a:buSzTx/>
                <a:buFont typeface="+mj-lt"/>
                <a:buAutoNum type="arabicPeriod"/>
                <a:tabLst/>
                <a:defRPr/>
              </a:pPr>
              <a:r>
                <a:rPr kumimoji="0" lang="en-US" sz="10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Managed Reports </a:t>
              </a:r>
              <a:r>
                <a:rPr kumimoji="0" lang="en-US" sz="10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with 30 secs rendering SLA</a:t>
              </a:r>
            </a:p>
            <a:p>
              <a:pPr marL="233149" marR="0" lvl="0" indent="-233149" defTabSz="913594" eaLnBrk="1" fontAlgn="auto" latinLnBrk="0" hangingPunct="1">
                <a:lnSpc>
                  <a:spcPct val="100000"/>
                </a:lnSpc>
                <a:spcBef>
                  <a:spcPts val="0"/>
                </a:spcBef>
                <a:spcAft>
                  <a:spcPts val="0"/>
                </a:spcAft>
                <a:buClrTx/>
                <a:buSzTx/>
                <a:buFont typeface="+mj-lt"/>
                <a:buAutoNum type="arabicPeriod"/>
                <a:tabLst/>
                <a:defRPr/>
              </a:pPr>
              <a:r>
                <a:rPr kumimoji="0" lang="en-US" sz="10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Predictive Analytics </a:t>
              </a:r>
              <a:r>
                <a:rPr kumimoji="0" lang="en-US" sz="10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rPr>
                <a:t>using R and Azure ML</a:t>
              </a:r>
              <a:endParaRPr kumimoji="0" lang="en-US" sz="10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charset="0"/>
                <a:sym typeface="Helvetica" panose="020B0604020202020204" pitchFamily="34" charset="0"/>
              </a:endParaRPr>
            </a:p>
          </p:txBody>
        </p:sp>
        <p:sp>
          <p:nvSpPr>
            <p:cNvPr id="148" name="Rectangle 147"/>
            <p:cNvSpPr/>
            <p:nvPr/>
          </p:nvSpPr>
          <p:spPr>
            <a:xfrm>
              <a:off x="8582438" y="1407109"/>
              <a:ext cx="1628363" cy="2151868"/>
            </a:xfrm>
            <a:prstGeom prst="rect">
              <a:avLst/>
            </a:prstGeom>
          </p:spPr>
          <p:txBody>
            <a:bodyPr wrap="square" lIns="182754" tIns="146205" rIns="182754" bIns="146205">
              <a:spAutoFit/>
            </a:bodyPr>
            <a:lstStyle/>
            <a:p>
              <a:pPr marL="233149" marR="0" lvl="0" indent="-233149" defTabSz="913594" eaLnBrk="1" fontAlgn="auto" latinLnBrk="0" hangingPunct="1">
                <a:lnSpc>
                  <a:spcPct val="100000"/>
                </a:lnSpc>
                <a:spcBef>
                  <a:spcPts val="0"/>
                </a:spcBef>
                <a:spcAft>
                  <a:spcPts val="0"/>
                </a:spcAft>
                <a:buClrTx/>
                <a:buSzTx/>
                <a:buFont typeface="+mj-lt"/>
                <a:buAutoNum type="arabicPeriod"/>
                <a:tabLst/>
                <a:defRPr/>
              </a:pPr>
              <a:r>
                <a:rPr kumimoji="0" lang="en-US" sz="105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Managed</a:t>
              </a:r>
              <a:r>
                <a:rPr kumimoji="0" lang="en-US" sz="1050" b="1"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 </a:t>
              </a:r>
              <a:r>
                <a:rPr kumimoji="0" lang="en-US" sz="105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&amp; User Created </a:t>
              </a:r>
              <a:r>
                <a:rPr kumimoji="0" lang="en-US" sz="1050" b="1"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Reports Catalog and Favorites</a:t>
              </a:r>
            </a:p>
            <a:p>
              <a:pPr marL="233149" marR="0" lvl="0" indent="-233149" defTabSz="913594" eaLnBrk="1" fontAlgn="auto" latinLnBrk="0" hangingPunct="1">
                <a:lnSpc>
                  <a:spcPct val="100000"/>
                </a:lnSpc>
                <a:spcBef>
                  <a:spcPts val="0"/>
                </a:spcBef>
                <a:spcAft>
                  <a:spcPts val="0"/>
                </a:spcAft>
                <a:buClrTx/>
                <a:buSzTx/>
                <a:buFont typeface="+mj-lt"/>
                <a:buAutoNum type="arabicPeriod"/>
                <a:tabLst/>
                <a:defRPr/>
              </a:pPr>
              <a:r>
                <a:rPr kumimoji="0" lang="en-US" sz="1050" b="1"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Secure Access </a:t>
              </a:r>
              <a:r>
                <a:rPr kumimoji="0" lang="en-US" sz="105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per User Groups.</a:t>
              </a:r>
            </a:p>
            <a:p>
              <a:pPr marL="233149" marR="0" lvl="0" indent="-233149" defTabSz="913594" eaLnBrk="1" fontAlgn="auto" latinLnBrk="0" hangingPunct="1">
                <a:lnSpc>
                  <a:spcPct val="100000"/>
                </a:lnSpc>
                <a:spcBef>
                  <a:spcPts val="0"/>
                </a:spcBef>
                <a:spcAft>
                  <a:spcPts val="0"/>
                </a:spcAft>
                <a:buClrTx/>
                <a:buSzTx/>
                <a:buFont typeface="+mj-lt"/>
                <a:buAutoNum type="arabicPeriod"/>
                <a:tabLst/>
                <a:defRPr/>
              </a:pPr>
              <a:r>
                <a:rPr kumimoji="0" lang="en-US" sz="105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End User </a:t>
              </a:r>
              <a:r>
                <a:rPr kumimoji="0" lang="en-US" sz="1050" b="1"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Readiness</a:t>
              </a:r>
              <a:r>
                <a:rPr kumimoji="0" lang="en-US" sz="1050" b="0" i="0" u="none" strike="noStrike" kern="0" cap="none" spc="0" normalizeH="0" baseline="0" noProof="0" dirty="0">
                  <a:ln>
                    <a:noFill/>
                  </a:ln>
                  <a:solidFill>
                    <a:srgbClr val="000000"/>
                  </a:solidFill>
                  <a:effectLst/>
                  <a:uLnTx/>
                  <a:uFillTx/>
                  <a:latin typeface="Arial"/>
                  <a:ea typeface="Calibri" panose="020F0502020204030204" pitchFamily="34" charset="0"/>
                  <a:cs typeface="Arial" charset="0"/>
                  <a:sym typeface="Helvetica" panose="020B0604020202020204" pitchFamily="34" charset="0"/>
                </a:rPr>
                <a:t> - BI University</a:t>
              </a:r>
            </a:p>
          </p:txBody>
        </p:sp>
        <p:pic>
          <p:nvPicPr>
            <p:cNvPr id="149" name="Picture 148"/>
            <p:cNvPicPr>
              <a:picLocks noChangeAspect="1"/>
            </p:cNvPicPr>
            <p:nvPr/>
          </p:nvPicPr>
          <p:blipFill>
            <a:blip r:embed="rId11"/>
            <a:stretch>
              <a:fillRect/>
            </a:stretch>
          </p:blipFill>
          <p:spPr>
            <a:xfrm>
              <a:off x="1029672" y="5664096"/>
              <a:ext cx="9028729" cy="876300"/>
            </a:xfrm>
            <a:prstGeom prst="rect">
              <a:avLst/>
            </a:prstGeom>
          </p:spPr>
        </p:pic>
      </p:grpSp>
      <p:pic>
        <p:nvPicPr>
          <p:cNvPr id="67" name="Picture 2" descr="mYndNext"/>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4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sp>
        <p:nvSpPr>
          <p:cNvPr id="26" name="Rounded Rectangle 25"/>
          <p:cNvSpPr/>
          <p:nvPr/>
        </p:nvSpPr>
        <p:spPr>
          <a:xfrm>
            <a:off x="8137098" y="1078733"/>
            <a:ext cx="3862593" cy="3924366"/>
          </a:xfrm>
          <a:prstGeom prst="roundRect">
            <a:avLst>
              <a:gd name="adj" fmla="val 5413"/>
            </a:avLst>
          </a:prstGeom>
          <a:solidFill>
            <a:srgbClr val="E5F1FB">
              <a:alpha val="27000"/>
            </a:srgbClr>
          </a:solidFill>
          <a:ln w="57150">
            <a:solidFill>
              <a:srgbClr val="A4E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2" name="Rounded Rectangle 1"/>
          <p:cNvSpPr/>
          <p:nvPr/>
        </p:nvSpPr>
        <p:spPr>
          <a:xfrm>
            <a:off x="4124263" y="1067415"/>
            <a:ext cx="3862593" cy="3924366"/>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pic>
        <p:nvPicPr>
          <p:cNvPr id="3" name="Picture 2"/>
          <p:cNvPicPr>
            <a:picLocks noChangeAspect="1"/>
          </p:cNvPicPr>
          <p:nvPr/>
        </p:nvPicPr>
        <p:blipFill>
          <a:blip r:embed="rId3"/>
          <a:stretch>
            <a:fillRect/>
          </a:stretch>
        </p:blipFill>
        <p:spPr>
          <a:xfrm>
            <a:off x="5939" y="885505"/>
            <a:ext cx="3941577" cy="5971602"/>
          </a:xfrm>
          <a:prstGeom prst="rect">
            <a:avLst/>
          </a:prstGeom>
          <a:solidFill>
            <a:schemeClr val="accent5">
              <a:lumMod val="75000"/>
            </a:schemeClr>
          </a:solidFill>
        </p:spPr>
      </p:pic>
      <p:sp>
        <p:nvSpPr>
          <p:cNvPr id="25" name="TextBox 24"/>
          <p:cNvSpPr txBox="1"/>
          <p:nvPr/>
        </p:nvSpPr>
        <p:spPr>
          <a:xfrm>
            <a:off x="284355" y="179988"/>
            <a:ext cx="5759718"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Leader in Banking and Capital Markets</a:t>
            </a:r>
          </a:p>
        </p:txBody>
      </p:sp>
      <p:sp>
        <p:nvSpPr>
          <p:cNvPr id="35" name="TextBox 34"/>
          <p:cNvSpPr txBox="1"/>
          <p:nvPr/>
        </p:nvSpPr>
        <p:spPr>
          <a:xfrm>
            <a:off x="170649" y="1793663"/>
            <a:ext cx="3492179" cy="3047886"/>
          </a:xfrm>
          <a:prstGeom prst="rect">
            <a:avLst/>
          </a:prstGeom>
          <a:noFill/>
        </p:spPr>
        <p:txBody>
          <a:bodyPr wrap="square" rtlCol="0">
            <a:spAutoFit/>
          </a:bodyPr>
          <a:lstStyle/>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Need to meet the regulatory reporting commitments across various jurisdictions more efficiently and effectively.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Ability to connect different source data from all major trade capture systems.</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Need to process more than100 million trade data on daily basis.</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Report should be capable of display all complex calculations on real-time with row level security.</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Find the missing market data.</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What are the risk factor associated for a particular trade, if trade is high or low volume.</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No Self Service BI reporting solution</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More businesses demand on real-time Analytics and data insight.</a:t>
            </a:r>
          </a:p>
        </p:txBody>
      </p:sp>
      <p:sp>
        <p:nvSpPr>
          <p:cNvPr id="36" name="TextBox 35"/>
          <p:cNvSpPr txBox="1"/>
          <p:nvPr/>
        </p:nvSpPr>
        <p:spPr>
          <a:xfrm>
            <a:off x="283383" y="1323299"/>
            <a:ext cx="1633356"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A4EDFE"/>
                </a:solidFill>
                <a:latin typeface="Calibri" panose="020F0502020204030204"/>
              </a:rPr>
              <a:t>Business Objectives</a:t>
            </a:r>
          </a:p>
        </p:txBody>
      </p:sp>
      <p:sp>
        <p:nvSpPr>
          <p:cNvPr id="38" name="TextBox 37"/>
          <p:cNvSpPr txBox="1"/>
          <p:nvPr/>
        </p:nvSpPr>
        <p:spPr>
          <a:xfrm>
            <a:off x="4291215" y="1701289"/>
            <a:ext cx="3561195" cy="3311227"/>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HCL is provided End to End development In-Memory Tabular Cube on a Flattened schema for consolidation of data from large number of  upstream applications. The primary purpose of the In-Memory Tabular Cube solution is to get the optimal performance and provide the accurate Value at Risk (VAR) data, Hypothetical data, and unexplained data spread across  geographical locations and provide many complex calculation data on real time.</a:t>
            </a:r>
          </a:p>
          <a:p>
            <a:pPr marL="342900" marR="0" lvl="0" indent="-342900">
              <a:lnSpc>
                <a:spcPct val="107000"/>
              </a:lnSpc>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Agile development providing quick business value to the business </a:t>
            </a:r>
          </a:p>
          <a:p>
            <a:pPr marL="342900" marR="0" lvl="0" indent="-342900">
              <a:lnSpc>
                <a:spcPct val="107000"/>
              </a:lnSpc>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Framework based ETL/ ELT development using MS technologies &amp; development accelerators for rapid development</a:t>
            </a:r>
          </a:p>
          <a:p>
            <a:pPr marL="342900" marR="0" lvl="0" indent="-342900">
              <a:lnSpc>
                <a:spcPct val="107000"/>
              </a:lnSpc>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BI on BI – Better user experience for our users, adoption, and internal metrics tracking</a:t>
            </a:r>
          </a:p>
        </p:txBody>
      </p:sp>
      <p:sp>
        <p:nvSpPr>
          <p:cNvPr id="39" name="TextBox 38"/>
          <p:cNvSpPr txBox="1"/>
          <p:nvPr/>
        </p:nvSpPr>
        <p:spPr>
          <a:xfrm>
            <a:off x="4574311" y="1279794"/>
            <a:ext cx="1120528" cy="307697"/>
          </a:xfrm>
          <a:prstGeom prst="rect">
            <a:avLst/>
          </a:prstGeom>
          <a:noFill/>
        </p:spPr>
        <p:txBody>
          <a:bodyPr wrap="none" rtlCol="0">
            <a:spAutoFit/>
          </a:bodyPr>
          <a:lstStyle/>
          <a:p>
            <a:pPr defTabSz="914126" fontAlgn="auto">
              <a:spcBef>
                <a:spcPts val="0"/>
              </a:spcBef>
              <a:spcAft>
                <a:spcPts val="0"/>
              </a:spcAft>
            </a:pPr>
            <a:r>
              <a:rPr lang="en-IN" sz="1400" b="1" i="1">
                <a:solidFill>
                  <a:prstClr val="black"/>
                </a:solidFill>
                <a:latin typeface="Calibri" panose="020F0502020204030204"/>
              </a:rPr>
              <a:t>HCL Solution</a:t>
            </a:r>
          </a:p>
        </p:txBody>
      </p:sp>
      <p:sp>
        <p:nvSpPr>
          <p:cNvPr id="40" name="TextBox 39"/>
          <p:cNvSpPr txBox="1"/>
          <p:nvPr/>
        </p:nvSpPr>
        <p:spPr>
          <a:xfrm>
            <a:off x="8317536" y="1696832"/>
            <a:ext cx="3543671" cy="3056606"/>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Better Decision Making: Market Risk Officers, Traders and Valuation Team are now aided by advanced, real-time analytics in their decision-making process.</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Lower Cost: Microsoft BI offered much-desired analytical capability, with the required amount of flexibility and security, at a very acceptable cost. </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Improved Efficiency: Ability to process up to 100 million trades per day.</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Microsoft Power BI:  brings visualization of the data insight to users. </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Reduced Dependency on IT: Business teams now can own and manage their data without heavy dependency on IT teams.</a:t>
            </a:r>
          </a:p>
        </p:txBody>
      </p:sp>
      <p:sp>
        <p:nvSpPr>
          <p:cNvPr id="41" name="TextBox 40"/>
          <p:cNvSpPr txBox="1"/>
          <p:nvPr/>
        </p:nvSpPr>
        <p:spPr>
          <a:xfrm>
            <a:off x="8600631" y="1275337"/>
            <a:ext cx="1535918" cy="307697"/>
          </a:xfrm>
          <a:prstGeom prst="rect">
            <a:avLst/>
          </a:prstGeom>
          <a:noFill/>
        </p:spPr>
        <p:txBody>
          <a:bodyPr wrap="none" rtlCol="0">
            <a:spAutoFit/>
          </a:bodyPr>
          <a:lstStyle/>
          <a:p>
            <a:pPr defTabSz="914126" fontAlgn="auto">
              <a:spcBef>
                <a:spcPts val="0"/>
              </a:spcBef>
              <a:spcAft>
                <a:spcPts val="0"/>
              </a:spcAft>
            </a:pPr>
            <a:r>
              <a:rPr lang="en-IN" sz="1400" b="1" i="1">
                <a:solidFill>
                  <a:prstClr val="black"/>
                </a:solidFill>
                <a:latin typeface="Calibri" panose="020F0502020204030204"/>
              </a:rPr>
              <a:t>Customer Benefits</a:t>
            </a:r>
          </a:p>
        </p:txBody>
      </p:sp>
      <p:sp>
        <p:nvSpPr>
          <p:cNvPr id="44" name="TextBox 43"/>
          <p:cNvSpPr txBox="1"/>
          <p:nvPr/>
        </p:nvSpPr>
        <p:spPr>
          <a:xfrm>
            <a:off x="6170880" y="5586663"/>
            <a:ext cx="4577447" cy="461665"/>
          </a:xfrm>
          <a:prstGeom prst="rect">
            <a:avLst/>
          </a:prstGeom>
          <a:noFill/>
        </p:spPr>
        <p:txBody>
          <a:bodyPr wrap="square" rtlCol="0">
            <a:spAutoFit/>
          </a:bodyPr>
          <a:lstStyle/>
          <a:p>
            <a:pPr defTabSz="914126" fontAlgn="auto">
              <a:spcBef>
                <a:spcPts val="0"/>
              </a:spcBef>
              <a:spcAft>
                <a:spcPts val="0"/>
              </a:spcAft>
            </a:pPr>
            <a:r>
              <a:rPr lang="en-US" sz="1200" i="1" dirty="0">
                <a:solidFill>
                  <a:prstClr val="black"/>
                </a:solidFill>
                <a:latin typeface="Calibri" panose="020F0502020204030204" pitchFamily="34" charset="0"/>
              </a:rPr>
              <a:t>SQL Server 2012, SSIS 2012, SSAS Tabular 2012</a:t>
            </a:r>
            <a:br>
              <a:rPr lang="en-US" sz="1200" i="1" dirty="0">
                <a:solidFill>
                  <a:prstClr val="black"/>
                </a:solidFill>
                <a:latin typeface="Calibri" panose="020F0502020204030204" pitchFamily="34" charset="0"/>
              </a:rPr>
            </a:br>
            <a:r>
              <a:rPr lang="en-US" sz="1200" i="1" dirty="0">
                <a:solidFill>
                  <a:prstClr val="black"/>
                </a:solidFill>
                <a:latin typeface="Calibri" panose="020F0502020204030204" pitchFamily="34" charset="0"/>
              </a:rPr>
              <a:t>Power BI Desktop, VS 2015, GitHub</a:t>
            </a:r>
          </a:p>
        </p:txBody>
      </p:sp>
      <p:sp>
        <p:nvSpPr>
          <p:cNvPr id="45" name="TextBox 44"/>
          <p:cNvSpPr txBox="1"/>
          <p:nvPr/>
        </p:nvSpPr>
        <p:spPr>
          <a:xfrm>
            <a:off x="4124262" y="5273135"/>
            <a:ext cx="1937911"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E7E6E6">
                    <a:lumMod val="50000"/>
                  </a:srgbClr>
                </a:solidFill>
                <a:latin typeface="Calibri" panose="020F0502020204030204"/>
              </a:rPr>
              <a:t>Technologies Leveraged</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21" name="Picture 2" descr="mYndNex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931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sp>
        <p:nvSpPr>
          <p:cNvPr id="25" name="TextBox 24"/>
          <p:cNvSpPr txBox="1"/>
          <p:nvPr/>
        </p:nvSpPr>
        <p:spPr>
          <a:xfrm>
            <a:off x="284355" y="179988"/>
            <a:ext cx="9126601"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Leader in Banking and Capital Markets - Solution Architecture</a:t>
            </a:r>
          </a:p>
        </p:txBody>
      </p:sp>
      <p:pic>
        <p:nvPicPr>
          <p:cNvPr id="21" name="Picture 20">
            <a:extLst>
              <a:ext uri="{FF2B5EF4-FFF2-40B4-BE49-F238E27FC236}">
                <a16:creationId xmlns:a16="http://schemas.microsoft.com/office/drawing/2014/main" id="{8700D061-DD2E-48C5-9D5D-D5CF143881E3}"/>
              </a:ext>
            </a:extLst>
          </p:cNvPr>
          <p:cNvPicPr>
            <a:picLocks noChangeAspect="1"/>
          </p:cNvPicPr>
          <p:nvPr/>
        </p:nvPicPr>
        <p:blipFill>
          <a:blip r:embed="rId3"/>
          <a:stretch>
            <a:fillRect/>
          </a:stretch>
        </p:blipFill>
        <p:spPr>
          <a:xfrm>
            <a:off x="242887" y="906924"/>
            <a:ext cx="11139510" cy="5036676"/>
          </a:xfrm>
          <a:prstGeom prst="rect">
            <a:avLst/>
          </a:prstGeom>
        </p:spPr>
      </p:pic>
      <p:pic>
        <p:nvPicPr>
          <p:cNvPr id="5" name="Picture 2" descr="mYndNex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0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pic>
        <p:nvPicPr>
          <p:cNvPr id="3" name="Picture 2"/>
          <p:cNvPicPr>
            <a:picLocks noChangeAspect="1"/>
          </p:cNvPicPr>
          <p:nvPr/>
        </p:nvPicPr>
        <p:blipFill>
          <a:blip r:embed="rId3"/>
          <a:stretch>
            <a:fillRect/>
          </a:stretch>
        </p:blipFill>
        <p:spPr>
          <a:xfrm>
            <a:off x="62342" y="936782"/>
            <a:ext cx="12064141" cy="5045032"/>
          </a:xfrm>
          <a:prstGeom prst="rect">
            <a:avLst/>
          </a:prstGeom>
          <a:solidFill>
            <a:schemeClr val="accent5">
              <a:lumMod val="75000"/>
            </a:schemeClr>
          </a:solidFill>
        </p:spPr>
      </p:pic>
      <p:sp>
        <p:nvSpPr>
          <p:cNvPr id="25" name="TextBox 24"/>
          <p:cNvSpPr txBox="1"/>
          <p:nvPr/>
        </p:nvSpPr>
        <p:spPr>
          <a:xfrm>
            <a:off x="284355" y="179988"/>
            <a:ext cx="4520981"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Leading Global Pharma Player</a:t>
            </a:r>
          </a:p>
        </p:txBody>
      </p:sp>
      <p:sp>
        <p:nvSpPr>
          <p:cNvPr id="36" name="TextBox 35"/>
          <p:cNvSpPr txBox="1"/>
          <p:nvPr/>
        </p:nvSpPr>
        <p:spPr>
          <a:xfrm>
            <a:off x="284355" y="1088167"/>
            <a:ext cx="11263211" cy="4893647"/>
          </a:xfrm>
          <a:prstGeom prst="rect">
            <a:avLst/>
          </a:prstGeom>
          <a:noFill/>
        </p:spPr>
        <p:txBody>
          <a:bodyPr wrap="square" rtlCol="0">
            <a:spAutoFit/>
          </a:bodyPr>
          <a:lstStyle/>
          <a:p>
            <a:pPr defTabSz="914126" fontAlgn="auto">
              <a:spcBef>
                <a:spcPts val="0"/>
              </a:spcBef>
              <a:spcAft>
                <a:spcPts val="0"/>
              </a:spcAft>
            </a:pPr>
            <a:r>
              <a:rPr lang="en-US" sz="1400" b="1" i="1" u="sng" dirty="0">
                <a:solidFill>
                  <a:srgbClr val="A4EDFE"/>
                </a:solidFill>
                <a:latin typeface="Calibri" panose="020F0502020204030204"/>
              </a:rPr>
              <a:t>Replacement Solution for MS Access DB in SharePoint, </a:t>
            </a:r>
            <a:r>
              <a:rPr lang="en-US" sz="1400" b="1" i="1" u="sng" dirty="0" err="1">
                <a:solidFill>
                  <a:srgbClr val="A4EDFE"/>
                </a:solidFill>
                <a:latin typeface="Calibri" panose="020F0502020204030204"/>
              </a:rPr>
              <a:t>PowerApps</a:t>
            </a:r>
            <a:r>
              <a:rPr lang="en-US" sz="1400" b="1" i="1" u="sng" dirty="0">
                <a:solidFill>
                  <a:srgbClr val="A4EDFE"/>
                </a:solidFill>
                <a:latin typeface="Calibri" panose="020F0502020204030204"/>
              </a:rPr>
              <a:t>, MS Flow, </a:t>
            </a:r>
            <a:r>
              <a:rPr lang="en-US" sz="1400" b="1" i="1" u="sng" dirty="0" err="1">
                <a:solidFill>
                  <a:srgbClr val="A4EDFE"/>
                </a:solidFill>
                <a:latin typeface="Calibri" panose="020F0502020204030204"/>
              </a:rPr>
              <a:t>PowerQuery</a:t>
            </a:r>
            <a:r>
              <a:rPr lang="en-US" sz="1400" b="1" i="1" u="sng" dirty="0">
                <a:solidFill>
                  <a:srgbClr val="A4EDFE"/>
                </a:solidFill>
                <a:latin typeface="Calibri" panose="020F0502020204030204"/>
              </a:rPr>
              <a:t> tool in Excel</a:t>
            </a:r>
          </a:p>
          <a:p>
            <a:pPr defTabSz="914126" fontAlgn="auto">
              <a:spcBef>
                <a:spcPts val="0"/>
              </a:spcBef>
              <a:spcAft>
                <a:spcPts val="0"/>
              </a:spcAft>
            </a:pPr>
            <a:endParaRPr lang="en-US" sz="1400" i="1" dirty="0">
              <a:solidFill>
                <a:srgbClr val="A4EDFE"/>
              </a:solidFill>
              <a:latin typeface="Calibri" panose="020F0502020204030204"/>
            </a:endParaRP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Product Supply Group consists of scientists who has their individual team for product development and research activities</a:t>
            </a: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PSG team currently maintaining the day to day activities in MS Access DB with custom forms and custom views</a:t>
            </a: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This MS Access DB is stored in shared files and being accessed globally</a:t>
            </a: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Current team is facing challenges accessing this access database and they are looking for a solution from IT</a:t>
            </a: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Now IT is looking for solution which is available globally and future proof</a:t>
            </a: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IT has migrated the data from Access DB to standard SharePoint list</a:t>
            </a: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Built custom form in </a:t>
            </a:r>
            <a:r>
              <a:rPr lang="en-US" sz="1200" i="1" dirty="0" err="1">
                <a:solidFill>
                  <a:srgbClr val="A4EDFE"/>
                </a:solidFill>
                <a:latin typeface="Calibri" panose="020F0502020204030204"/>
              </a:rPr>
              <a:t>PowerApps</a:t>
            </a:r>
            <a:endParaRPr lang="en-US" sz="1200" i="1" dirty="0">
              <a:solidFill>
                <a:srgbClr val="A4EDFE"/>
              </a:solidFill>
              <a:latin typeface="Calibri" panose="020F0502020204030204"/>
            </a:endParaRP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Flow is used to implement business process</a:t>
            </a:r>
          </a:p>
          <a:p>
            <a:pPr marL="171450" indent="-171450" defTabSz="914126" fontAlgn="auto">
              <a:spcBef>
                <a:spcPts val="0"/>
              </a:spcBef>
              <a:spcAft>
                <a:spcPts val="0"/>
              </a:spcAft>
              <a:buFont typeface="Arial" panose="020B0604020202020204" pitchFamily="34" charset="0"/>
              <a:buChar char="•"/>
            </a:pPr>
            <a:r>
              <a:rPr lang="en-US" sz="1200" i="1" dirty="0" err="1">
                <a:solidFill>
                  <a:srgbClr val="A4EDFE"/>
                </a:solidFill>
                <a:latin typeface="Calibri" panose="020F0502020204030204"/>
              </a:rPr>
              <a:t>PowerQuery</a:t>
            </a:r>
            <a:r>
              <a:rPr lang="en-US" sz="1200" i="1" dirty="0">
                <a:solidFill>
                  <a:srgbClr val="A4EDFE"/>
                </a:solidFill>
                <a:latin typeface="Calibri" panose="020F0502020204030204"/>
              </a:rPr>
              <a:t> tool in EXCEL is used for dashboard</a:t>
            </a:r>
          </a:p>
          <a:p>
            <a:pPr defTabSz="914126" fontAlgn="auto">
              <a:spcBef>
                <a:spcPts val="0"/>
              </a:spcBef>
              <a:spcAft>
                <a:spcPts val="0"/>
              </a:spcAft>
            </a:pPr>
            <a:endParaRPr lang="en-US" sz="1400" i="1" dirty="0">
              <a:solidFill>
                <a:srgbClr val="A4EDFE"/>
              </a:solidFill>
              <a:latin typeface="Calibri" panose="020F0502020204030204"/>
            </a:endParaRPr>
          </a:p>
          <a:p>
            <a:pPr defTabSz="914126" fontAlgn="auto">
              <a:spcBef>
                <a:spcPts val="0"/>
              </a:spcBef>
              <a:spcAft>
                <a:spcPts val="0"/>
              </a:spcAft>
            </a:pPr>
            <a:r>
              <a:rPr lang="en-US" sz="1400" i="1" u="sng" dirty="0">
                <a:solidFill>
                  <a:srgbClr val="A4EDFE"/>
                </a:solidFill>
                <a:latin typeface="Calibri" panose="020F0502020204030204"/>
              </a:rPr>
              <a:t>Case Library for Global Legal in SharePoint, MS Flow, Harmon.ie, OneDrive, </a:t>
            </a:r>
            <a:r>
              <a:rPr lang="en-US" sz="1400" i="1" u="sng" dirty="0" err="1">
                <a:solidFill>
                  <a:srgbClr val="A4EDFE"/>
                </a:solidFill>
                <a:latin typeface="Calibri" panose="020F0502020204030204"/>
              </a:rPr>
              <a:t>PowerQuery</a:t>
            </a:r>
            <a:r>
              <a:rPr lang="en-US" sz="1400" i="1" u="sng" dirty="0">
                <a:solidFill>
                  <a:srgbClr val="A4EDFE"/>
                </a:solidFill>
                <a:latin typeface="Calibri" panose="020F0502020204030204"/>
              </a:rPr>
              <a:t> tool </a:t>
            </a:r>
          </a:p>
          <a:p>
            <a:pPr defTabSz="914126" fontAlgn="auto">
              <a:spcBef>
                <a:spcPts val="0"/>
              </a:spcBef>
              <a:spcAft>
                <a:spcPts val="0"/>
              </a:spcAft>
            </a:pPr>
            <a:endParaRPr lang="en-US" sz="1400" i="1" u="sng" dirty="0">
              <a:solidFill>
                <a:srgbClr val="A4EDFE"/>
              </a:solidFill>
              <a:latin typeface="Calibri" panose="020F0502020204030204"/>
            </a:endParaRP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Global legal is consists of around 40 people from different parts of the world</a:t>
            </a: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Each and every team within Legal team used to receive on an average 50 emails per day</a:t>
            </a: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They need a solution which will be integrated within the Outlook itself. So that they can archive emails at ease with custom metadata which will be accessible to all team without spamming individual mail boxes</a:t>
            </a: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Harmon.ie has been used as an Outlook plugin as an email archival tool which will help to create new case folder with minimal set of metadata</a:t>
            </a: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MS Flow has been used for the following activities</a:t>
            </a: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Auto case numbering and case folder name cannot be changed once it is assigned</a:t>
            </a:r>
          </a:p>
          <a:p>
            <a:pPr marL="171450" indent="-171450" defTabSz="914126" fontAlgn="auto">
              <a:spcBef>
                <a:spcPts val="0"/>
              </a:spcBef>
              <a:spcAft>
                <a:spcPts val="0"/>
              </a:spcAft>
              <a:buFont typeface="Arial" panose="020B0604020202020204" pitchFamily="34" charset="0"/>
              <a:buChar char="•"/>
            </a:pPr>
            <a:r>
              <a:rPr lang="en-US" sz="1200" i="1" dirty="0" err="1">
                <a:solidFill>
                  <a:srgbClr val="A4EDFE"/>
                </a:solidFill>
                <a:latin typeface="Calibri" panose="020F0502020204030204"/>
              </a:rPr>
              <a:t>Autofilling</a:t>
            </a:r>
            <a:r>
              <a:rPr lang="en-US" sz="1200" i="1" dirty="0">
                <a:solidFill>
                  <a:srgbClr val="A4EDFE"/>
                </a:solidFill>
                <a:latin typeface="Calibri" panose="020F0502020204030204"/>
              </a:rPr>
              <a:t> of metadata based on user’s profile, this helped legal </a:t>
            </a:r>
            <a:r>
              <a:rPr lang="en-US" sz="1200" i="1" dirty="0" err="1">
                <a:solidFill>
                  <a:srgbClr val="A4EDFE"/>
                </a:solidFill>
                <a:latin typeface="Calibri" panose="020F0502020204030204"/>
              </a:rPr>
              <a:t>personel</a:t>
            </a:r>
            <a:r>
              <a:rPr lang="en-US" sz="1200" i="1" dirty="0">
                <a:solidFill>
                  <a:srgbClr val="A4EDFE"/>
                </a:solidFill>
                <a:latin typeface="Calibri" panose="020F0502020204030204"/>
              </a:rPr>
              <a:t> to save their time</a:t>
            </a:r>
          </a:p>
          <a:p>
            <a:pPr marL="171450" indent="-171450" defTabSz="914126" fontAlgn="auto">
              <a:spcBef>
                <a:spcPts val="0"/>
              </a:spcBef>
              <a:spcAft>
                <a:spcPts val="0"/>
              </a:spcAft>
              <a:buFont typeface="Arial" panose="020B0604020202020204" pitchFamily="34" charset="0"/>
              <a:buChar char="•"/>
            </a:pPr>
            <a:r>
              <a:rPr lang="en-US" sz="1200" i="1" dirty="0">
                <a:solidFill>
                  <a:srgbClr val="A4EDFE"/>
                </a:solidFill>
                <a:latin typeface="Calibri" panose="020F0502020204030204"/>
              </a:rPr>
              <a:t>Create restricted case folder when the case is created by legal head</a:t>
            </a:r>
          </a:p>
          <a:p>
            <a:pPr marL="171450" indent="-171450" defTabSz="914126" fontAlgn="auto">
              <a:spcBef>
                <a:spcPts val="0"/>
              </a:spcBef>
              <a:spcAft>
                <a:spcPts val="0"/>
              </a:spcAft>
              <a:buFont typeface="Arial" panose="020B0604020202020204" pitchFamily="34" charset="0"/>
              <a:buChar char="•"/>
            </a:pPr>
            <a:r>
              <a:rPr lang="en-US" sz="1200" i="1" dirty="0" err="1">
                <a:solidFill>
                  <a:srgbClr val="A4EDFE"/>
                </a:solidFill>
                <a:latin typeface="Calibri" panose="020F0502020204030204"/>
              </a:rPr>
              <a:t>PowerQuery</a:t>
            </a:r>
            <a:r>
              <a:rPr lang="en-US" sz="1200" i="1" dirty="0">
                <a:solidFill>
                  <a:srgbClr val="A4EDFE"/>
                </a:solidFill>
                <a:latin typeface="Calibri" panose="020F0502020204030204"/>
              </a:rPr>
              <a:t> tool in excel is used for dashboard</a:t>
            </a:r>
          </a:p>
          <a:p>
            <a:pPr defTabSz="914126" fontAlgn="auto">
              <a:spcBef>
                <a:spcPts val="0"/>
              </a:spcBef>
              <a:spcAft>
                <a:spcPts val="0"/>
              </a:spcAft>
            </a:pPr>
            <a:endParaRPr lang="en-US" sz="1400" i="1" u="sng" dirty="0">
              <a:solidFill>
                <a:srgbClr val="A4EDFE"/>
              </a:solidFill>
              <a:latin typeface="Calibri" panose="020F0502020204030204"/>
            </a:endParaRP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12" name="Picture 2" descr="mYndNex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87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sp>
        <p:nvSpPr>
          <p:cNvPr id="25" name="TextBox 24"/>
          <p:cNvSpPr txBox="1"/>
          <p:nvPr/>
        </p:nvSpPr>
        <p:spPr>
          <a:xfrm>
            <a:off x="284355" y="179988"/>
            <a:ext cx="6173550"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Leading Global Pharma Player (Snapshot)</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2050" name="Picture 2" descr="cid:image006.jpg@01D4FE78.0DE6B0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56" y="883342"/>
            <a:ext cx="6286262" cy="4083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895" y="2731638"/>
            <a:ext cx="72104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mYndNex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06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pic>
        <p:nvPicPr>
          <p:cNvPr id="3" name="Picture 2"/>
          <p:cNvPicPr>
            <a:picLocks noChangeAspect="1"/>
          </p:cNvPicPr>
          <p:nvPr/>
        </p:nvPicPr>
        <p:blipFill>
          <a:blip r:embed="rId3"/>
          <a:stretch>
            <a:fillRect/>
          </a:stretch>
        </p:blipFill>
        <p:spPr>
          <a:xfrm>
            <a:off x="5939" y="885505"/>
            <a:ext cx="3941577" cy="5971602"/>
          </a:xfrm>
          <a:prstGeom prst="rect">
            <a:avLst/>
          </a:prstGeom>
          <a:solidFill>
            <a:schemeClr val="accent5">
              <a:lumMod val="75000"/>
            </a:schemeClr>
          </a:solidFill>
        </p:spPr>
      </p:pic>
      <p:sp>
        <p:nvSpPr>
          <p:cNvPr id="25" name="TextBox 24"/>
          <p:cNvSpPr txBox="1"/>
          <p:nvPr/>
        </p:nvSpPr>
        <p:spPr>
          <a:xfrm>
            <a:off x="284355" y="179988"/>
            <a:ext cx="5255157"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World’s Largest Development Bank</a:t>
            </a:r>
          </a:p>
        </p:txBody>
      </p:sp>
      <p:sp>
        <p:nvSpPr>
          <p:cNvPr id="35" name="TextBox 34"/>
          <p:cNvSpPr txBox="1"/>
          <p:nvPr/>
        </p:nvSpPr>
        <p:spPr>
          <a:xfrm>
            <a:off x="170649" y="1793663"/>
            <a:ext cx="3492179" cy="874085"/>
          </a:xfrm>
          <a:prstGeom prst="rect">
            <a:avLst/>
          </a:prstGeom>
          <a:noFill/>
        </p:spPr>
        <p:txBody>
          <a:bodyPr wrap="square" rtlCol="0">
            <a:spAutoFit/>
          </a:bodyPr>
          <a:lstStyle/>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Sharing data among multiple O365 systems  such as MS Dynamics and MS SharePoint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Quick time to development and deployment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No-Code and Low-Code solution</a:t>
            </a:r>
          </a:p>
        </p:txBody>
      </p:sp>
      <p:sp>
        <p:nvSpPr>
          <p:cNvPr id="36" name="TextBox 35"/>
          <p:cNvSpPr txBox="1"/>
          <p:nvPr/>
        </p:nvSpPr>
        <p:spPr>
          <a:xfrm>
            <a:off x="283383" y="1323299"/>
            <a:ext cx="1633356"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A4EDFE"/>
                </a:solidFill>
                <a:latin typeface="Calibri" panose="020F0502020204030204"/>
              </a:rPr>
              <a:t>Business Objectives</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21" name="Picture 20">
            <a:extLst>
              <a:ext uri="{FF2B5EF4-FFF2-40B4-BE49-F238E27FC236}">
                <a16:creationId xmlns:a16="http://schemas.microsoft.com/office/drawing/2014/main" id="{44A1C7B7-0710-41CC-8A25-319113F7F505}"/>
              </a:ext>
            </a:extLst>
          </p:cNvPr>
          <p:cNvPicPr>
            <a:picLocks noChangeAspect="1"/>
          </p:cNvPicPr>
          <p:nvPr/>
        </p:nvPicPr>
        <p:blipFill>
          <a:blip r:embed="rId4"/>
          <a:stretch>
            <a:fillRect/>
          </a:stretch>
        </p:blipFill>
        <p:spPr>
          <a:xfrm>
            <a:off x="5544064" y="700454"/>
            <a:ext cx="5882780" cy="5498284"/>
          </a:xfrm>
          <a:prstGeom prst="rect">
            <a:avLst/>
          </a:prstGeom>
        </p:spPr>
      </p:pic>
      <p:pic>
        <p:nvPicPr>
          <p:cNvPr id="14" name="Picture 2" descr="mYndNex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88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pic>
        <p:nvPicPr>
          <p:cNvPr id="3" name="Picture 2"/>
          <p:cNvPicPr>
            <a:picLocks noChangeAspect="1"/>
          </p:cNvPicPr>
          <p:nvPr/>
        </p:nvPicPr>
        <p:blipFill>
          <a:blip r:embed="rId3"/>
          <a:stretch>
            <a:fillRect/>
          </a:stretch>
        </p:blipFill>
        <p:spPr>
          <a:xfrm>
            <a:off x="5939" y="885505"/>
            <a:ext cx="3941577" cy="5971602"/>
          </a:xfrm>
          <a:prstGeom prst="rect">
            <a:avLst/>
          </a:prstGeom>
          <a:solidFill>
            <a:schemeClr val="accent5">
              <a:lumMod val="75000"/>
            </a:schemeClr>
          </a:solidFill>
        </p:spPr>
      </p:pic>
      <p:sp>
        <p:nvSpPr>
          <p:cNvPr id="25" name="TextBox 24"/>
          <p:cNvSpPr txBox="1"/>
          <p:nvPr/>
        </p:nvSpPr>
        <p:spPr>
          <a:xfrm>
            <a:off x="284355" y="179988"/>
            <a:ext cx="5375382"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World’s Largest Development Bank</a:t>
            </a:r>
          </a:p>
        </p:txBody>
      </p:sp>
      <p:sp>
        <p:nvSpPr>
          <p:cNvPr id="35" name="TextBox 34"/>
          <p:cNvSpPr txBox="1"/>
          <p:nvPr/>
        </p:nvSpPr>
        <p:spPr>
          <a:xfrm>
            <a:off x="170649" y="1793663"/>
            <a:ext cx="3492179" cy="1466940"/>
          </a:xfrm>
          <a:prstGeom prst="rect">
            <a:avLst/>
          </a:prstGeom>
          <a:noFill/>
        </p:spPr>
        <p:txBody>
          <a:bodyPr wrap="square" rtlCol="0">
            <a:spAutoFit/>
          </a:bodyPr>
          <a:lstStyle/>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Business information stored in SharePoint Online and being managed from </a:t>
            </a:r>
            <a:r>
              <a:rPr lang="en-US" sz="1200" b="1" i="1" dirty="0" err="1">
                <a:solidFill>
                  <a:srgbClr val="FCFBD1"/>
                </a:solidFill>
                <a:latin typeface="Calibri" panose="020F0502020204030204"/>
              </a:rPr>
              <a:t>PowerApps</a:t>
            </a:r>
            <a:r>
              <a:rPr lang="en-US" sz="1200" b="1" i="1" dirty="0">
                <a:solidFill>
                  <a:srgbClr val="FCFBD1"/>
                </a:solidFill>
                <a:latin typeface="Calibri" panose="020F0502020204030204"/>
              </a:rPr>
              <a:t> had to be exported in PDF</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Exported PDF needed to be saved in Team’s One Drive location.</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Quick time to development and deployment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No-Code and Low-Code solution</a:t>
            </a:r>
          </a:p>
        </p:txBody>
      </p:sp>
      <p:sp>
        <p:nvSpPr>
          <p:cNvPr id="36" name="TextBox 35"/>
          <p:cNvSpPr txBox="1"/>
          <p:nvPr/>
        </p:nvSpPr>
        <p:spPr>
          <a:xfrm>
            <a:off x="283383" y="1323299"/>
            <a:ext cx="1633356"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A4EDFE"/>
                </a:solidFill>
                <a:latin typeface="Calibri" panose="020F0502020204030204"/>
              </a:rPr>
              <a:t>Business Objectives</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13" name="Picture 12">
            <a:extLst>
              <a:ext uri="{FF2B5EF4-FFF2-40B4-BE49-F238E27FC236}">
                <a16:creationId xmlns:a16="http://schemas.microsoft.com/office/drawing/2014/main" id="{46F292AC-96C3-43BF-9C56-F760358197F6}"/>
              </a:ext>
            </a:extLst>
          </p:cNvPr>
          <p:cNvPicPr>
            <a:picLocks noChangeAspect="1"/>
          </p:cNvPicPr>
          <p:nvPr/>
        </p:nvPicPr>
        <p:blipFill>
          <a:blip r:embed="rId4"/>
          <a:stretch>
            <a:fillRect/>
          </a:stretch>
        </p:blipFill>
        <p:spPr>
          <a:xfrm>
            <a:off x="5572117" y="746898"/>
            <a:ext cx="5927316" cy="5562462"/>
          </a:xfrm>
          <a:prstGeom prst="rect">
            <a:avLst/>
          </a:prstGeom>
        </p:spPr>
      </p:pic>
      <p:pic>
        <p:nvPicPr>
          <p:cNvPr id="14" name="Picture 2" descr="mYndNex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53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pic>
        <p:nvPicPr>
          <p:cNvPr id="3" name="Picture 2"/>
          <p:cNvPicPr>
            <a:picLocks noChangeAspect="1"/>
          </p:cNvPicPr>
          <p:nvPr/>
        </p:nvPicPr>
        <p:blipFill>
          <a:blip r:embed="rId3"/>
          <a:stretch>
            <a:fillRect/>
          </a:stretch>
        </p:blipFill>
        <p:spPr>
          <a:xfrm>
            <a:off x="5939" y="885505"/>
            <a:ext cx="3941577" cy="5971602"/>
          </a:xfrm>
          <a:prstGeom prst="rect">
            <a:avLst/>
          </a:prstGeom>
          <a:solidFill>
            <a:schemeClr val="accent5">
              <a:lumMod val="75000"/>
            </a:schemeClr>
          </a:solidFill>
        </p:spPr>
      </p:pic>
      <p:sp>
        <p:nvSpPr>
          <p:cNvPr id="25" name="TextBox 24"/>
          <p:cNvSpPr txBox="1"/>
          <p:nvPr/>
        </p:nvSpPr>
        <p:spPr>
          <a:xfrm>
            <a:off x="284355" y="179988"/>
            <a:ext cx="5375382"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World’s Largest Development Bank</a:t>
            </a:r>
          </a:p>
        </p:txBody>
      </p:sp>
      <p:sp>
        <p:nvSpPr>
          <p:cNvPr id="35" name="TextBox 34"/>
          <p:cNvSpPr txBox="1"/>
          <p:nvPr/>
        </p:nvSpPr>
        <p:spPr>
          <a:xfrm>
            <a:off x="170649" y="1793663"/>
            <a:ext cx="3492179" cy="1862176"/>
          </a:xfrm>
          <a:prstGeom prst="rect">
            <a:avLst/>
          </a:prstGeom>
          <a:noFill/>
        </p:spPr>
        <p:txBody>
          <a:bodyPr wrap="square" rtlCol="0">
            <a:spAutoFit/>
          </a:bodyPr>
          <a:lstStyle/>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Business users (at Director level) needed mission critical notification while they are on mission to different countries.</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Analysts at HQ would analyze the criticality of the country where the director is travelling from different Office 365 systems and send Push Notification.</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Quick time to development and deployment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No-Code and Low-Code solution</a:t>
            </a:r>
          </a:p>
        </p:txBody>
      </p:sp>
      <p:sp>
        <p:nvSpPr>
          <p:cNvPr id="36" name="TextBox 35"/>
          <p:cNvSpPr txBox="1"/>
          <p:nvPr/>
        </p:nvSpPr>
        <p:spPr>
          <a:xfrm>
            <a:off x="283383" y="1323299"/>
            <a:ext cx="1633356"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A4EDFE"/>
                </a:solidFill>
                <a:latin typeface="Calibri" panose="020F0502020204030204"/>
              </a:rPr>
              <a:t>Business Objectives</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13" name="Picture 12">
            <a:extLst>
              <a:ext uri="{FF2B5EF4-FFF2-40B4-BE49-F238E27FC236}">
                <a16:creationId xmlns:a16="http://schemas.microsoft.com/office/drawing/2014/main" id="{5D5FC7A8-41BB-4DDE-A65C-53FB0B035CAD}"/>
              </a:ext>
            </a:extLst>
          </p:cNvPr>
          <p:cNvPicPr>
            <a:picLocks noChangeAspect="1"/>
          </p:cNvPicPr>
          <p:nvPr/>
        </p:nvPicPr>
        <p:blipFill>
          <a:blip r:embed="rId4"/>
          <a:stretch>
            <a:fillRect/>
          </a:stretch>
        </p:blipFill>
        <p:spPr>
          <a:xfrm>
            <a:off x="4872962" y="826949"/>
            <a:ext cx="6522988" cy="5493042"/>
          </a:xfrm>
          <a:prstGeom prst="rect">
            <a:avLst/>
          </a:prstGeom>
        </p:spPr>
      </p:pic>
      <p:pic>
        <p:nvPicPr>
          <p:cNvPr id="14" name="Picture 2" descr="mYndNex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03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pic>
        <p:nvPicPr>
          <p:cNvPr id="3" name="Picture 2"/>
          <p:cNvPicPr>
            <a:picLocks noChangeAspect="1"/>
          </p:cNvPicPr>
          <p:nvPr/>
        </p:nvPicPr>
        <p:blipFill>
          <a:blip r:embed="rId3"/>
          <a:stretch>
            <a:fillRect/>
          </a:stretch>
        </p:blipFill>
        <p:spPr>
          <a:xfrm>
            <a:off x="5939" y="885505"/>
            <a:ext cx="3941577" cy="5971602"/>
          </a:xfrm>
          <a:prstGeom prst="rect">
            <a:avLst/>
          </a:prstGeom>
          <a:solidFill>
            <a:schemeClr val="accent5">
              <a:lumMod val="75000"/>
            </a:schemeClr>
          </a:solidFill>
        </p:spPr>
      </p:pic>
      <p:sp>
        <p:nvSpPr>
          <p:cNvPr id="25" name="TextBox 24"/>
          <p:cNvSpPr txBox="1"/>
          <p:nvPr/>
        </p:nvSpPr>
        <p:spPr>
          <a:xfrm>
            <a:off x="284355" y="179988"/>
            <a:ext cx="5255157"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World’s Largest Development Bank</a:t>
            </a:r>
          </a:p>
        </p:txBody>
      </p:sp>
      <p:sp>
        <p:nvSpPr>
          <p:cNvPr id="35" name="TextBox 34"/>
          <p:cNvSpPr txBox="1"/>
          <p:nvPr/>
        </p:nvSpPr>
        <p:spPr>
          <a:xfrm>
            <a:off x="170649" y="1793663"/>
            <a:ext cx="3492179" cy="1269322"/>
          </a:xfrm>
          <a:prstGeom prst="rect">
            <a:avLst/>
          </a:prstGeom>
          <a:noFill/>
        </p:spPr>
        <p:txBody>
          <a:bodyPr wrap="square" rtlCol="0">
            <a:spAutoFit/>
          </a:bodyPr>
          <a:lstStyle/>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Senior Directors wanted to get notification on critical notifications in a WhatsApp like fashion</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Information related to the notification needed to be collated from various Office 365 systems.</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Quick time to development and deployment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No-Code and Low-Code solution</a:t>
            </a:r>
          </a:p>
        </p:txBody>
      </p:sp>
      <p:sp>
        <p:nvSpPr>
          <p:cNvPr id="36" name="TextBox 35"/>
          <p:cNvSpPr txBox="1"/>
          <p:nvPr/>
        </p:nvSpPr>
        <p:spPr>
          <a:xfrm>
            <a:off x="283383" y="1323299"/>
            <a:ext cx="1633356"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A4EDFE"/>
                </a:solidFill>
                <a:latin typeface="Calibri" panose="020F0502020204030204"/>
              </a:rPr>
              <a:t>Business Objectives</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grpSp>
        <p:nvGrpSpPr>
          <p:cNvPr id="14" name="Group 13"/>
          <p:cNvGrpSpPr/>
          <p:nvPr/>
        </p:nvGrpSpPr>
        <p:grpSpPr>
          <a:xfrm>
            <a:off x="5050660" y="870484"/>
            <a:ext cx="4942426" cy="5559462"/>
            <a:chOff x="4163697" y="0"/>
            <a:chExt cx="5999519" cy="6815419"/>
          </a:xfrm>
        </p:grpSpPr>
        <p:pic>
          <p:nvPicPr>
            <p:cNvPr id="15" name="Picture 14">
              <a:extLst>
                <a:ext uri="{FF2B5EF4-FFF2-40B4-BE49-F238E27FC236}">
                  <a16:creationId xmlns:a16="http://schemas.microsoft.com/office/drawing/2014/main" id="{5D03C8DB-2DBB-4C57-9C69-2FFF9AC13E48}"/>
                </a:ext>
              </a:extLst>
            </p:cNvPr>
            <p:cNvPicPr>
              <a:picLocks noChangeAspect="1"/>
            </p:cNvPicPr>
            <p:nvPr/>
          </p:nvPicPr>
          <p:blipFill>
            <a:blip r:embed="rId4"/>
            <a:stretch>
              <a:fillRect/>
            </a:stretch>
          </p:blipFill>
          <p:spPr>
            <a:xfrm>
              <a:off x="6233093" y="0"/>
              <a:ext cx="1859414" cy="3271583"/>
            </a:xfrm>
            <a:prstGeom prst="rect">
              <a:avLst/>
            </a:prstGeom>
          </p:spPr>
        </p:pic>
        <p:pic>
          <p:nvPicPr>
            <p:cNvPr id="16" name="Picture 15">
              <a:extLst>
                <a:ext uri="{FF2B5EF4-FFF2-40B4-BE49-F238E27FC236}">
                  <a16:creationId xmlns:a16="http://schemas.microsoft.com/office/drawing/2014/main" id="{F5026E12-EEF5-4621-80CC-B30BB37ED70D}"/>
                </a:ext>
              </a:extLst>
            </p:cNvPr>
            <p:cNvPicPr>
              <a:picLocks noChangeAspect="1"/>
            </p:cNvPicPr>
            <p:nvPr/>
          </p:nvPicPr>
          <p:blipFill>
            <a:blip r:embed="rId5"/>
            <a:stretch>
              <a:fillRect/>
            </a:stretch>
          </p:blipFill>
          <p:spPr>
            <a:xfrm>
              <a:off x="8319620" y="17576"/>
              <a:ext cx="1843596" cy="3259024"/>
            </a:xfrm>
            <a:prstGeom prst="rect">
              <a:avLst/>
            </a:prstGeom>
          </p:spPr>
        </p:pic>
        <p:pic>
          <p:nvPicPr>
            <p:cNvPr id="17" name="Picture 16">
              <a:extLst>
                <a:ext uri="{FF2B5EF4-FFF2-40B4-BE49-F238E27FC236}">
                  <a16:creationId xmlns:a16="http://schemas.microsoft.com/office/drawing/2014/main" id="{919A37A7-8C17-49DF-B1A9-398F40814C26}"/>
                </a:ext>
              </a:extLst>
            </p:cNvPr>
            <p:cNvPicPr>
              <a:picLocks noChangeAspect="1"/>
            </p:cNvPicPr>
            <p:nvPr/>
          </p:nvPicPr>
          <p:blipFill>
            <a:blip r:embed="rId6"/>
            <a:stretch>
              <a:fillRect/>
            </a:stretch>
          </p:blipFill>
          <p:spPr>
            <a:xfrm>
              <a:off x="4163697" y="3429001"/>
              <a:ext cx="1964726" cy="3386418"/>
            </a:xfrm>
            <a:prstGeom prst="rect">
              <a:avLst/>
            </a:prstGeom>
          </p:spPr>
        </p:pic>
        <p:pic>
          <p:nvPicPr>
            <p:cNvPr id="18" name="Picture 17" descr="A screenshot of a cell phone&#10;&#10;Description generated with high confidence">
              <a:extLst>
                <a:ext uri="{FF2B5EF4-FFF2-40B4-BE49-F238E27FC236}">
                  <a16:creationId xmlns:a16="http://schemas.microsoft.com/office/drawing/2014/main" id="{7D64CEFE-2C77-4CAC-842D-BFFB2BD230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3093" y="3429000"/>
              <a:ext cx="1903908" cy="3386418"/>
            </a:xfrm>
            <a:prstGeom prst="rect">
              <a:avLst/>
            </a:prstGeom>
          </p:spPr>
        </p:pic>
        <p:pic>
          <p:nvPicPr>
            <p:cNvPr id="19" name="Picture 18">
              <a:extLst>
                <a:ext uri="{FF2B5EF4-FFF2-40B4-BE49-F238E27FC236}">
                  <a16:creationId xmlns:a16="http://schemas.microsoft.com/office/drawing/2014/main" id="{011EBBCF-3564-4573-A4CA-3A0112F0424C}"/>
                </a:ext>
              </a:extLst>
            </p:cNvPr>
            <p:cNvPicPr>
              <a:picLocks noChangeAspect="1"/>
            </p:cNvPicPr>
            <p:nvPr/>
          </p:nvPicPr>
          <p:blipFill>
            <a:blip r:embed="rId8"/>
            <a:stretch>
              <a:fillRect/>
            </a:stretch>
          </p:blipFill>
          <p:spPr>
            <a:xfrm>
              <a:off x="4163697" y="0"/>
              <a:ext cx="1914525" cy="3276600"/>
            </a:xfrm>
            <a:prstGeom prst="rect">
              <a:avLst/>
            </a:prstGeom>
          </p:spPr>
        </p:pic>
      </p:grpSp>
      <p:pic>
        <p:nvPicPr>
          <p:cNvPr id="20" name="Picture 2" descr="mYndNext"/>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88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pic>
        <p:nvPicPr>
          <p:cNvPr id="3" name="Picture 2"/>
          <p:cNvPicPr>
            <a:picLocks noChangeAspect="1"/>
          </p:cNvPicPr>
          <p:nvPr/>
        </p:nvPicPr>
        <p:blipFill>
          <a:blip r:embed="rId3"/>
          <a:stretch>
            <a:fillRect/>
          </a:stretch>
        </p:blipFill>
        <p:spPr>
          <a:xfrm>
            <a:off x="5939" y="885505"/>
            <a:ext cx="3941577" cy="5971602"/>
          </a:xfrm>
          <a:prstGeom prst="rect">
            <a:avLst/>
          </a:prstGeom>
          <a:solidFill>
            <a:schemeClr val="accent5">
              <a:lumMod val="75000"/>
            </a:schemeClr>
          </a:solidFill>
        </p:spPr>
      </p:pic>
      <p:sp>
        <p:nvSpPr>
          <p:cNvPr id="25" name="TextBox 24"/>
          <p:cNvSpPr txBox="1"/>
          <p:nvPr/>
        </p:nvSpPr>
        <p:spPr>
          <a:xfrm>
            <a:off x="284355" y="179988"/>
            <a:ext cx="5255157"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World’s Largest Development Bank</a:t>
            </a:r>
          </a:p>
        </p:txBody>
      </p:sp>
      <p:sp>
        <p:nvSpPr>
          <p:cNvPr id="35" name="TextBox 34"/>
          <p:cNvSpPr txBox="1"/>
          <p:nvPr/>
        </p:nvSpPr>
        <p:spPr>
          <a:xfrm>
            <a:off x="170649" y="1793663"/>
            <a:ext cx="3492179" cy="874085"/>
          </a:xfrm>
          <a:prstGeom prst="rect">
            <a:avLst/>
          </a:prstGeom>
          <a:noFill/>
        </p:spPr>
        <p:txBody>
          <a:bodyPr wrap="square" rtlCol="0">
            <a:spAutoFit/>
          </a:bodyPr>
          <a:lstStyle/>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Sharing data among multiple O365 systems  such as MS Dynamics and MS SharePoint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Quick time to development and deployment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No-Code and Low-Code solution</a:t>
            </a:r>
          </a:p>
        </p:txBody>
      </p:sp>
      <p:sp>
        <p:nvSpPr>
          <p:cNvPr id="36" name="TextBox 35"/>
          <p:cNvSpPr txBox="1"/>
          <p:nvPr/>
        </p:nvSpPr>
        <p:spPr>
          <a:xfrm>
            <a:off x="283383" y="1323299"/>
            <a:ext cx="1633356"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A4EDFE"/>
                </a:solidFill>
                <a:latin typeface="Calibri" panose="020F0502020204030204"/>
              </a:rPr>
              <a:t>Business Objectives</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grpSp>
        <p:nvGrpSpPr>
          <p:cNvPr id="14" name="Group 13"/>
          <p:cNvGrpSpPr/>
          <p:nvPr/>
        </p:nvGrpSpPr>
        <p:grpSpPr>
          <a:xfrm>
            <a:off x="5421497" y="803874"/>
            <a:ext cx="5293348" cy="5749588"/>
            <a:chOff x="4735903" y="-37259"/>
            <a:chExt cx="7456098" cy="6895260"/>
          </a:xfrm>
        </p:grpSpPr>
        <p:pic>
          <p:nvPicPr>
            <p:cNvPr id="15" name="Picture 14">
              <a:extLst>
                <a:ext uri="{FF2B5EF4-FFF2-40B4-BE49-F238E27FC236}">
                  <a16:creationId xmlns:a16="http://schemas.microsoft.com/office/drawing/2014/main" id="{626684B9-C6EA-48FF-A89B-9CA4C1DC5D86}"/>
                </a:ext>
              </a:extLst>
            </p:cNvPr>
            <p:cNvPicPr>
              <a:picLocks noChangeAspect="1"/>
            </p:cNvPicPr>
            <p:nvPr/>
          </p:nvPicPr>
          <p:blipFill>
            <a:blip r:embed="rId4"/>
            <a:stretch>
              <a:fillRect/>
            </a:stretch>
          </p:blipFill>
          <p:spPr>
            <a:xfrm>
              <a:off x="4775527" y="-37259"/>
              <a:ext cx="7368731" cy="3040390"/>
            </a:xfrm>
            <a:prstGeom prst="rect">
              <a:avLst/>
            </a:prstGeom>
          </p:spPr>
        </p:pic>
        <p:pic>
          <p:nvPicPr>
            <p:cNvPr id="16" name="Picture 15">
              <a:extLst>
                <a:ext uri="{FF2B5EF4-FFF2-40B4-BE49-F238E27FC236}">
                  <a16:creationId xmlns:a16="http://schemas.microsoft.com/office/drawing/2014/main" id="{C395339D-3C72-47EC-A4E7-CCE985B0E12E}"/>
                </a:ext>
              </a:extLst>
            </p:cNvPr>
            <p:cNvPicPr>
              <a:picLocks noChangeAspect="1"/>
            </p:cNvPicPr>
            <p:nvPr/>
          </p:nvPicPr>
          <p:blipFill>
            <a:blip r:embed="rId5"/>
            <a:stretch>
              <a:fillRect/>
            </a:stretch>
          </p:blipFill>
          <p:spPr>
            <a:xfrm>
              <a:off x="4735903" y="2080767"/>
              <a:ext cx="7456098" cy="3040390"/>
            </a:xfrm>
            <a:prstGeom prst="rect">
              <a:avLst/>
            </a:prstGeom>
          </p:spPr>
        </p:pic>
        <p:pic>
          <p:nvPicPr>
            <p:cNvPr id="17" name="Picture 16">
              <a:extLst>
                <a:ext uri="{FF2B5EF4-FFF2-40B4-BE49-F238E27FC236}">
                  <a16:creationId xmlns:a16="http://schemas.microsoft.com/office/drawing/2014/main" id="{F978B1DA-E12A-4BDD-BEB7-D20C0479937B}"/>
                </a:ext>
              </a:extLst>
            </p:cNvPr>
            <p:cNvPicPr>
              <a:picLocks noChangeAspect="1"/>
            </p:cNvPicPr>
            <p:nvPr/>
          </p:nvPicPr>
          <p:blipFill>
            <a:blip r:embed="rId6"/>
            <a:stretch>
              <a:fillRect/>
            </a:stretch>
          </p:blipFill>
          <p:spPr>
            <a:xfrm>
              <a:off x="4739355" y="4275949"/>
              <a:ext cx="7451917" cy="2582052"/>
            </a:xfrm>
            <a:prstGeom prst="rect">
              <a:avLst/>
            </a:prstGeom>
          </p:spPr>
        </p:pic>
      </p:grpSp>
      <p:pic>
        <p:nvPicPr>
          <p:cNvPr id="18" name="Picture 2" descr="mYndNext"/>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06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sp>
        <p:nvSpPr>
          <p:cNvPr id="26" name="Rounded Rectangle 25"/>
          <p:cNvSpPr/>
          <p:nvPr/>
        </p:nvSpPr>
        <p:spPr>
          <a:xfrm>
            <a:off x="8137098" y="1078733"/>
            <a:ext cx="3862593" cy="3924366"/>
          </a:xfrm>
          <a:prstGeom prst="roundRect">
            <a:avLst>
              <a:gd name="adj" fmla="val 5413"/>
            </a:avLst>
          </a:prstGeom>
          <a:solidFill>
            <a:srgbClr val="E5F1FB">
              <a:alpha val="27000"/>
            </a:srgbClr>
          </a:solidFill>
          <a:ln w="57150">
            <a:solidFill>
              <a:srgbClr val="A4E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2" name="Rounded Rectangle 1"/>
          <p:cNvSpPr/>
          <p:nvPr/>
        </p:nvSpPr>
        <p:spPr>
          <a:xfrm>
            <a:off x="4124263" y="1067415"/>
            <a:ext cx="3862593" cy="3924366"/>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pic>
        <p:nvPicPr>
          <p:cNvPr id="3" name="Picture 2"/>
          <p:cNvPicPr>
            <a:picLocks noChangeAspect="1"/>
          </p:cNvPicPr>
          <p:nvPr/>
        </p:nvPicPr>
        <p:blipFill>
          <a:blip r:embed="rId3"/>
          <a:stretch>
            <a:fillRect/>
          </a:stretch>
        </p:blipFill>
        <p:spPr>
          <a:xfrm>
            <a:off x="5939" y="885505"/>
            <a:ext cx="3941577" cy="5971602"/>
          </a:xfrm>
          <a:prstGeom prst="rect">
            <a:avLst/>
          </a:prstGeom>
          <a:solidFill>
            <a:schemeClr val="accent5">
              <a:lumMod val="75000"/>
            </a:schemeClr>
          </a:solidFill>
        </p:spPr>
      </p:pic>
      <p:sp>
        <p:nvSpPr>
          <p:cNvPr id="25" name="TextBox 24"/>
          <p:cNvSpPr txBox="1"/>
          <p:nvPr/>
        </p:nvSpPr>
        <p:spPr>
          <a:xfrm>
            <a:off x="284355" y="179988"/>
            <a:ext cx="3793987"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Global Toy Manufacturer</a:t>
            </a:r>
          </a:p>
        </p:txBody>
      </p:sp>
      <p:sp>
        <p:nvSpPr>
          <p:cNvPr id="35" name="TextBox 34"/>
          <p:cNvSpPr txBox="1"/>
          <p:nvPr/>
        </p:nvSpPr>
        <p:spPr>
          <a:xfrm>
            <a:off x="170650" y="1870522"/>
            <a:ext cx="3492179" cy="2862322"/>
          </a:xfrm>
          <a:prstGeom prst="rect">
            <a:avLst/>
          </a:prstGeom>
          <a:noFill/>
        </p:spPr>
        <p:txBody>
          <a:bodyPr wrap="square" rtlCol="0">
            <a:spAutoFit/>
          </a:bodyPr>
          <a:lstStyle/>
          <a:p>
            <a:pPr marL="171450" indent="-171450" defTabSz="914126" fontAlgn="auto">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An existing application offering the following needed modernization:</a:t>
            </a:r>
          </a:p>
          <a:p>
            <a:pPr marL="780943" lvl="1" indent="-171450" defTabSz="914126" fontAlgn="auto">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Capacity Request – resource request submission</a:t>
            </a:r>
          </a:p>
          <a:p>
            <a:pPr marL="780943" lvl="1" indent="-171450" defTabSz="914126" fontAlgn="auto">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PO – resource Purchase Order</a:t>
            </a:r>
          </a:p>
          <a:p>
            <a:pPr marL="780943" lvl="1" indent="-171450" defTabSz="914126" fontAlgn="auto">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SOW – Statement of work</a:t>
            </a:r>
          </a:p>
          <a:p>
            <a:pPr marL="780943" lvl="1" indent="-171450" defTabSz="914126" fontAlgn="auto">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CF – Change form for the extension of previous PO</a:t>
            </a:r>
          </a:p>
          <a:p>
            <a:pPr marL="171450" indent="-171450" defTabSz="914126" fontAlgn="auto">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Manageability issues due to all requests being managed in a singe 50 columns SharePoint list</a:t>
            </a:r>
          </a:p>
          <a:p>
            <a:pPr marL="171450" indent="-171450" defTabSz="914126" fontAlgn="auto">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Manual Status Check</a:t>
            </a:r>
          </a:p>
          <a:p>
            <a:pPr marL="171450" indent="-171450" defTabSz="914126" fontAlgn="auto">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Manual duplicates management</a:t>
            </a:r>
          </a:p>
          <a:p>
            <a:pPr marL="171450" indent="-171450" defTabSz="914126" fontAlgn="auto">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Limit of 10 resources for a request</a:t>
            </a:r>
          </a:p>
          <a:p>
            <a:pPr marL="171450" indent="-171450" defTabSz="914126" fontAlgn="auto">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Complex InfoPath form with readability issues</a:t>
            </a:r>
          </a:p>
          <a:p>
            <a:pPr marL="171450" indent="-171450" defTabSz="914126" fontAlgn="auto">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Manual maintenance of related requests</a:t>
            </a:r>
          </a:p>
        </p:txBody>
      </p:sp>
      <p:sp>
        <p:nvSpPr>
          <p:cNvPr id="36" name="TextBox 35"/>
          <p:cNvSpPr txBox="1"/>
          <p:nvPr/>
        </p:nvSpPr>
        <p:spPr>
          <a:xfrm>
            <a:off x="283383" y="1323299"/>
            <a:ext cx="1633356"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A4EDFE"/>
                </a:solidFill>
                <a:latin typeface="Calibri" panose="020F0502020204030204"/>
              </a:rPr>
              <a:t>Business Objectives</a:t>
            </a:r>
          </a:p>
        </p:txBody>
      </p:sp>
      <p:sp>
        <p:nvSpPr>
          <p:cNvPr id="38" name="TextBox 37"/>
          <p:cNvSpPr txBox="1"/>
          <p:nvPr/>
        </p:nvSpPr>
        <p:spPr>
          <a:xfrm>
            <a:off x="4291215" y="1701289"/>
            <a:ext cx="3492179" cy="3231654"/>
          </a:xfrm>
          <a:prstGeom prst="rect">
            <a:avLst/>
          </a:prstGeom>
          <a:noFill/>
        </p:spPr>
        <p:txBody>
          <a:bodyPr wrap="square" rtlCol="0">
            <a:spAutoFit/>
          </a:bodyPr>
          <a:lstStyle/>
          <a:p>
            <a:pPr marL="228525" indent="-228525" defTabSz="914126" fontAlgn="auto">
              <a:spcBef>
                <a:spcPts val="0"/>
              </a:spcBef>
              <a:spcAft>
                <a:spcPts val="0"/>
              </a:spcAft>
              <a:buFont typeface="Arial" panose="020B0604020202020204" pitchFamily="34" charset="0"/>
              <a:buChar char="•"/>
              <a:defRPr/>
            </a:pPr>
            <a:r>
              <a:rPr lang="en-US" sz="1200" i="1" dirty="0">
                <a:solidFill>
                  <a:prstClr val="black"/>
                </a:solidFill>
                <a:latin typeface="Calibri" panose="020F0502020204030204" pitchFamily="34" charset="0"/>
              </a:rPr>
              <a:t>SharePoint lists normalized to meet the scalability</a:t>
            </a:r>
          </a:p>
          <a:p>
            <a:pPr marL="228525" indent="-228525" defTabSz="914126" fontAlgn="auto">
              <a:spcBef>
                <a:spcPts val="0"/>
              </a:spcBef>
              <a:spcAft>
                <a:spcPts val="0"/>
              </a:spcAft>
              <a:buFont typeface="Arial" panose="020B0604020202020204" pitchFamily="34" charset="0"/>
              <a:buChar char="•"/>
              <a:defRPr/>
            </a:pPr>
            <a:r>
              <a:rPr lang="en-US" sz="1200" i="1" dirty="0" err="1">
                <a:solidFill>
                  <a:prstClr val="black"/>
                </a:solidFill>
                <a:latin typeface="Calibri" panose="020F0502020204030204" pitchFamily="34" charset="0"/>
              </a:rPr>
              <a:t>PowerApps</a:t>
            </a:r>
            <a:r>
              <a:rPr lang="en-US" sz="1200" i="1" dirty="0">
                <a:solidFill>
                  <a:prstClr val="black"/>
                </a:solidFill>
                <a:latin typeface="Calibri" panose="020F0502020204030204" pitchFamily="34" charset="0"/>
              </a:rPr>
              <a:t> forms were used for intuitive UI creation</a:t>
            </a:r>
          </a:p>
          <a:p>
            <a:pPr marL="228525" indent="-228525" defTabSz="914126" fontAlgn="auto">
              <a:spcBef>
                <a:spcPts val="0"/>
              </a:spcBef>
              <a:spcAft>
                <a:spcPts val="0"/>
              </a:spcAft>
              <a:buFont typeface="Arial" panose="020B0604020202020204" pitchFamily="34" charset="0"/>
              <a:buChar char="•"/>
              <a:defRPr/>
            </a:pPr>
            <a:r>
              <a:rPr lang="en-US" sz="1200" i="1" dirty="0">
                <a:solidFill>
                  <a:prstClr val="black"/>
                </a:solidFill>
                <a:latin typeface="Calibri" panose="020F0502020204030204" pitchFamily="34" charset="0"/>
              </a:rPr>
              <a:t>Tabs were added to </a:t>
            </a:r>
            <a:r>
              <a:rPr lang="en-US" sz="1200" i="1" dirty="0" err="1">
                <a:solidFill>
                  <a:prstClr val="black"/>
                </a:solidFill>
                <a:latin typeface="Calibri" panose="020F0502020204030204" pitchFamily="34" charset="0"/>
              </a:rPr>
              <a:t>PowerApps</a:t>
            </a:r>
            <a:r>
              <a:rPr lang="en-US" sz="1200" i="1" dirty="0">
                <a:solidFill>
                  <a:prstClr val="black"/>
                </a:solidFill>
                <a:latin typeface="Calibri" panose="020F0502020204030204" pitchFamily="34" charset="0"/>
              </a:rPr>
              <a:t> for improving usability</a:t>
            </a:r>
          </a:p>
          <a:p>
            <a:pPr marL="228525" indent="-228525" defTabSz="914126" fontAlgn="auto">
              <a:spcBef>
                <a:spcPts val="0"/>
              </a:spcBef>
              <a:spcAft>
                <a:spcPts val="0"/>
              </a:spcAft>
              <a:buFont typeface="Arial" panose="020B0604020202020204" pitchFamily="34" charset="0"/>
              <a:buChar char="•"/>
              <a:defRPr/>
            </a:pPr>
            <a:r>
              <a:rPr lang="en-US" sz="1200" i="1" dirty="0">
                <a:solidFill>
                  <a:prstClr val="black"/>
                </a:solidFill>
                <a:latin typeface="Calibri" panose="020F0502020204030204" pitchFamily="34" charset="0"/>
              </a:rPr>
              <a:t>Multiple forms driven by different data sources were provisioned</a:t>
            </a:r>
          </a:p>
          <a:p>
            <a:pPr marL="228525" indent="-228525" defTabSz="914126" fontAlgn="auto">
              <a:spcBef>
                <a:spcPts val="0"/>
              </a:spcBef>
              <a:spcAft>
                <a:spcPts val="0"/>
              </a:spcAft>
              <a:buFont typeface="Arial" panose="020B0604020202020204" pitchFamily="34" charset="0"/>
              <a:buChar char="•"/>
              <a:defRPr/>
            </a:pPr>
            <a:r>
              <a:rPr lang="en-US" sz="1200" i="1" dirty="0">
                <a:solidFill>
                  <a:prstClr val="black"/>
                </a:solidFill>
                <a:latin typeface="Calibri" panose="020F0502020204030204" pitchFamily="34" charset="0"/>
              </a:rPr>
              <a:t>Custom data-cards were added to the OOB </a:t>
            </a:r>
            <a:r>
              <a:rPr lang="en-US" sz="1200" i="1" dirty="0" err="1">
                <a:solidFill>
                  <a:prstClr val="black"/>
                </a:solidFill>
                <a:latin typeface="Calibri" panose="020F0502020204030204" pitchFamily="34" charset="0"/>
              </a:rPr>
              <a:t>PowerApps</a:t>
            </a:r>
            <a:r>
              <a:rPr lang="en-US" sz="1200" i="1" dirty="0">
                <a:solidFill>
                  <a:prstClr val="black"/>
                </a:solidFill>
                <a:latin typeface="Calibri" panose="020F0502020204030204" pitchFamily="34" charset="0"/>
              </a:rPr>
              <a:t> forms to meet the business needs</a:t>
            </a:r>
          </a:p>
          <a:p>
            <a:pPr marL="228525" indent="-228525" defTabSz="914126" fontAlgn="auto">
              <a:spcBef>
                <a:spcPts val="0"/>
              </a:spcBef>
              <a:spcAft>
                <a:spcPts val="0"/>
              </a:spcAft>
              <a:buFont typeface="Arial" panose="020B0604020202020204" pitchFamily="34" charset="0"/>
              <a:buChar char="•"/>
              <a:defRPr/>
            </a:pPr>
            <a:r>
              <a:rPr lang="en-US" sz="1200" i="1" dirty="0">
                <a:solidFill>
                  <a:prstClr val="black"/>
                </a:solidFill>
                <a:latin typeface="Calibri" panose="020F0502020204030204" pitchFamily="34" charset="0"/>
              </a:rPr>
              <a:t>Created custom popups to show the confirmation messages</a:t>
            </a:r>
          </a:p>
          <a:p>
            <a:pPr marL="228525" indent="-228525" defTabSz="914126" fontAlgn="auto">
              <a:spcBef>
                <a:spcPts val="0"/>
              </a:spcBef>
              <a:spcAft>
                <a:spcPts val="0"/>
              </a:spcAft>
              <a:buFont typeface="Arial" panose="020B0604020202020204" pitchFamily="34" charset="0"/>
              <a:buChar char="•"/>
              <a:defRPr/>
            </a:pPr>
            <a:r>
              <a:rPr lang="en-US" sz="1200" i="1" dirty="0">
                <a:solidFill>
                  <a:prstClr val="black"/>
                </a:solidFill>
                <a:latin typeface="Calibri" panose="020F0502020204030204" pitchFamily="34" charset="0"/>
              </a:rPr>
              <a:t>Created dynamic table to input multiple data values </a:t>
            </a:r>
          </a:p>
          <a:p>
            <a:pPr marL="228525" indent="-228525" defTabSz="914126" fontAlgn="auto">
              <a:spcBef>
                <a:spcPts val="0"/>
              </a:spcBef>
              <a:spcAft>
                <a:spcPts val="0"/>
              </a:spcAft>
              <a:buFont typeface="Arial" panose="020B0604020202020204" pitchFamily="34" charset="0"/>
              <a:buChar char="•"/>
              <a:defRPr/>
            </a:pPr>
            <a:r>
              <a:rPr lang="en-US" sz="1200" i="1" dirty="0">
                <a:solidFill>
                  <a:prstClr val="black"/>
                </a:solidFill>
                <a:latin typeface="Calibri" panose="020F0502020204030204" pitchFamily="34" charset="0"/>
              </a:rPr>
              <a:t>Custom CSS</a:t>
            </a:r>
          </a:p>
          <a:p>
            <a:pPr marL="228525" indent="-228525" defTabSz="914126" fontAlgn="auto">
              <a:spcBef>
                <a:spcPts val="0"/>
              </a:spcBef>
              <a:spcAft>
                <a:spcPts val="0"/>
              </a:spcAft>
              <a:buFont typeface="Arial" panose="020B0604020202020204" pitchFamily="34" charset="0"/>
              <a:buChar char="•"/>
              <a:defRPr/>
            </a:pPr>
            <a:r>
              <a:rPr lang="en-US" sz="1200" i="1" dirty="0">
                <a:solidFill>
                  <a:prstClr val="black"/>
                </a:solidFill>
                <a:latin typeface="Calibri" panose="020F0502020204030204" pitchFamily="34" charset="0"/>
              </a:rPr>
              <a:t>Custom validations and business logics</a:t>
            </a:r>
          </a:p>
          <a:p>
            <a:pPr marL="228525" indent="-228525" defTabSz="914126" fontAlgn="auto">
              <a:spcBef>
                <a:spcPts val="0"/>
              </a:spcBef>
              <a:spcAft>
                <a:spcPts val="0"/>
              </a:spcAft>
              <a:buFont typeface="Arial" panose="020B0604020202020204" pitchFamily="34" charset="0"/>
              <a:buChar char="•"/>
              <a:defRPr/>
            </a:pPr>
            <a:r>
              <a:rPr lang="en-US" sz="1200" i="1" dirty="0">
                <a:solidFill>
                  <a:prstClr val="black"/>
                </a:solidFill>
                <a:latin typeface="Calibri" panose="020F0502020204030204" pitchFamily="34" charset="0"/>
              </a:rPr>
              <a:t>Showing all related information on a single screen.</a:t>
            </a:r>
          </a:p>
        </p:txBody>
      </p:sp>
      <p:sp>
        <p:nvSpPr>
          <p:cNvPr id="39" name="TextBox 38"/>
          <p:cNvSpPr txBox="1"/>
          <p:nvPr/>
        </p:nvSpPr>
        <p:spPr>
          <a:xfrm>
            <a:off x="4574311" y="1279794"/>
            <a:ext cx="1120528" cy="307697"/>
          </a:xfrm>
          <a:prstGeom prst="rect">
            <a:avLst/>
          </a:prstGeom>
          <a:noFill/>
        </p:spPr>
        <p:txBody>
          <a:bodyPr wrap="none" rtlCol="0">
            <a:spAutoFit/>
          </a:bodyPr>
          <a:lstStyle/>
          <a:p>
            <a:pPr defTabSz="914126" fontAlgn="auto">
              <a:spcBef>
                <a:spcPts val="0"/>
              </a:spcBef>
              <a:spcAft>
                <a:spcPts val="0"/>
              </a:spcAft>
            </a:pPr>
            <a:r>
              <a:rPr lang="en-IN" sz="1400" b="1" i="1">
                <a:solidFill>
                  <a:prstClr val="black"/>
                </a:solidFill>
                <a:latin typeface="Calibri" panose="020F0502020204030204"/>
              </a:rPr>
              <a:t>HCL Solution</a:t>
            </a:r>
          </a:p>
        </p:txBody>
      </p:sp>
      <p:sp>
        <p:nvSpPr>
          <p:cNvPr id="40" name="TextBox 39"/>
          <p:cNvSpPr txBox="1"/>
          <p:nvPr/>
        </p:nvSpPr>
        <p:spPr>
          <a:xfrm>
            <a:off x="8317536" y="1696832"/>
            <a:ext cx="3492179" cy="1754326"/>
          </a:xfrm>
          <a:prstGeom prst="rect">
            <a:avLst/>
          </a:prstGeom>
          <a:noFill/>
        </p:spPr>
        <p:txBody>
          <a:bodyPr wrap="square" rtlCol="0">
            <a:spAutoFit/>
          </a:bodyPr>
          <a:lstStyle/>
          <a:p>
            <a:pPr marL="203118" indent="-203118" defTabSz="914126" eaLnBrk="0" fontAlgn="auto" hangingPunct="0">
              <a:spcBef>
                <a:spcPts val="0"/>
              </a:spcBef>
              <a:spcAft>
                <a:spcPts val="0"/>
              </a:spcAft>
              <a:buFont typeface="Wingdings" pitchFamily="2" charset="2"/>
              <a:buChar char="§"/>
              <a:defRPr/>
            </a:pPr>
            <a:r>
              <a:rPr lang="en-US" sz="1200" i="1" dirty="0">
                <a:solidFill>
                  <a:srgbClr val="000000"/>
                </a:solidFill>
                <a:latin typeface="Calibri" panose="020F0502020204030204"/>
              </a:rPr>
              <a:t>Business has the scalability to associate multiple resources with the single request</a:t>
            </a:r>
          </a:p>
          <a:p>
            <a:pPr marL="203118" indent="-203118" defTabSz="914126" eaLnBrk="0" fontAlgn="auto" hangingPunct="0">
              <a:spcBef>
                <a:spcPts val="0"/>
              </a:spcBef>
              <a:spcAft>
                <a:spcPts val="0"/>
              </a:spcAft>
              <a:buFont typeface="Wingdings" pitchFamily="2" charset="2"/>
              <a:buChar char="§"/>
              <a:defRPr/>
            </a:pPr>
            <a:r>
              <a:rPr lang="en-US" sz="1200" i="1" dirty="0">
                <a:solidFill>
                  <a:srgbClr val="000000"/>
                </a:solidFill>
                <a:latin typeface="Calibri" panose="020F0502020204030204"/>
              </a:rPr>
              <a:t>Ability to generate reports for different dimensions</a:t>
            </a:r>
          </a:p>
          <a:p>
            <a:pPr marL="203118" indent="-203118" defTabSz="914126" eaLnBrk="0" fontAlgn="auto" hangingPunct="0">
              <a:spcBef>
                <a:spcPts val="0"/>
              </a:spcBef>
              <a:spcAft>
                <a:spcPts val="0"/>
              </a:spcAft>
              <a:buFont typeface="Wingdings" pitchFamily="2" charset="2"/>
              <a:buChar char="§"/>
              <a:defRPr/>
            </a:pPr>
            <a:r>
              <a:rPr lang="en-US" sz="1200" i="1" dirty="0">
                <a:solidFill>
                  <a:srgbClr val="000000"/>
                </a:solidFill>
                <a:latin typeface="Calibri" panose="020F0502020204030204"/>
              </a:rPr>
              <a:t>Provisioning of automated standard template for generating/printing of SOW boosted efficiency and transparency</a:t>
            </a:r>
          </a:p>
          <a:p>
            <a:pPr marL="203118" indent="-203118" defTabSz="914126" eaLnBrk="0" fontAlgn="auto" hangingPunct="0">
              <a:spcBef>
                <a:spcPts val="0"/>
              </a:spcBef>
              <a:spcAft>
                <a:spcPts val="0"/>
              </a:spcAft>
              <a:buFont typeface="Wingdings" pitchFamily="2" charset="2"/>
              <a:buChar char="§"/>
              <a:defRPr/>
            </a:pPr>
            <a:r>
              <a:rPr lang="en-US" sz="1200" i="1" dirty="0">
                <a:solidFill>
                  <a:srgbClr val="000000"/>
                </a:solidFill>
                <a:latin typeface="Calibri" panose="020F0502020204030204"/>
              </a:rPr>
              <a:t>Now they can view all the related requests and their status easily and are more structured</a:t>
            </a:r>
          </a:p>
        </p:txBody>
      </p:sp>
      <p:sp>
        <p:nvSpPr>
          <p:cNvPr id="41" name="TextBox 40"/>
          <p:cNvSpPr txBox="1"/>
          <p:nvPr/>
        </p:nvSpPr>
        <p:spPr>
          <a:xfrm>
            <a:off x="8600631" y="1275337"/>
            <a:ext cx="1535918" cy="307697"/>
          </a:xfrm>
          <a:prstGeom prst="rect">
            <a:avLst/>
          </a:prstGeom>
          <a:noFill/>
        </p:spPr>
        <p:txBody>
          <a:bodyPr wrap="none" rtlCol="0">
            <a:spAutoFit/>
          </a:bodyPr>
          <a:lstStyle/>
          <a:p>
            <a:pPr defTabSz="914126" fontAlgn="auto">
              <a:spcBef>
                <a:spcPts val="0"/>
              </a:spcBef>
              <a:spcAft>
                <a:spcPts val="0"/>
              </a:spcAft>
            </a:pPr>
            <a:r>
              <a:rPr lang="en-IN" sz="1400" b="1" i="1">
                <a:solidFill>
                  <a:prstClr val="black"/>
                </a:solidFill>
                <a:latin typeface="Calibri" panose="020F0502020204030204"/>
              </a:rPr>
              <a:t>Customer Benefits</a:t>
            </a:r>
          </a:p>
        </p:txBody>
      </p:sp>
      <p:sp>
        <p:nvSpPr>
          <p:cNvPr id="44" name="TextBox 43"/>
          <p:cNvSpPr txBox="1"/>
          <p:nvPr/>
        </p:nvSpPr>
        <p:spPr>
          <a:xfrm>
            <a:off x="6170880" y="5586663"/>
            <a:ext cx="4577447" cy="276999"/>
          </a:xfrm>
          <a:prstGeom prst="rect">
            <a:avLst/>
          </a:prstGeom>
          <a:noFill/>
        </p:spPr>
        <p:txBody>
          <a:bodyPr wrap="square" rtlCol="0">
            <a:spAutoFit/>
          </a:bodyPr>
          <a:lstStyle/>
          <a:p>
            <a:pPr defTabSz="914126" fontAlgn="auto">
              <a:spcBef>
                <a:spcPts val="0"/>
              </a:spcBef>
              <a:spcAft>
                <a:spcPts val="0"/>
              </a:spcAft>
            </a:pPr>
            <a:r>
              <a:rPr lang="en-US" sz="1200" b="1" i="1" dirty="0">
                <a:solidFill>
                  <a:prstClr val="black"/>
                </a:solidFill>
                <a:latin typeface="Calibri" panose="020F0502020204030204" pitchFamily="34" charset="0"/>
              </a:rPr>
              <a:t>Power Apps, O365,Power BI, Microsoft Flow</a:t>
            </a:r>
            <a:endParaRPr lang="en-IN" sz="1200" dirty="0">
              <a:solidFill>
                <a:prstClr val="black"/>
              </a:solidFill>
              <a:latin typeface="Calibri" panose="020F0502020204030204"/>
            </a:endParaRPr>
          </a:p>
        </p:txBody>
      </p:sp>
      <p:sp>
        <p:nvSpPr>
          <p:cNvPr id="45" name="TextBox 44"/>
          <p:cNvSpPr txBox="1"/>
          <p:nvPr/>
        </p:nvSpPr>
        <p:spPr>
          <a:xfrm>
            <a:off x="4124262" y="5273135"/>
            <a:ext cx="1937911" cy="307697"/>
          </a:xfrm>
          <a:prstGeom prst="rect">
            <a:avLst/>
          </a:prstGeom>
          <a:noFill/>
        </p:spPr>
        <p:txBody>
          <a:bodyPr wrap="none" rtlCol="0">
            <a:spAutoFit/>
          </a:bodyPr>
          <a:lstStyle/>
          <a:p>
            <a:pPr defTabSz="914126" fontAlgn="auto">
              <a:spcBef>
                <a:spcPts val="0"/>
              </a:spcBef>
              <a:spcAft>
                <a:spcPts val="0"/>
              </a:spcAft>
            </a:pPr>
            <a:r>
              <a:rPr lang="en-IN" sz="1400" b="1" i="1" u="sng">
                <a:solidFill>
                  <a:srgbClr val="E7E6E6">
                    <a:lumMod val="50000"/>
                  </a:srgbClr>
                </a:solidFill>
                <a:latin typeface="Calibri" panose="020F0502020204030204"/>
              </a:rPr>
              <a:t>Technologies Leveraged</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21" name="Picture 2" descr="mYndNex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876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pic>
        <p:nvPicPr>
          <p:cNvPr id="3" name="Picture 2"/>
          <p:cNvPicPr>
            <a:picLocks noChangeAspect="1"/>
          </p:cNvPicPr>
          <p:nvPr/>
        </p:nvPicPr>
        <p:blipFill>
          <a:blip r:embed="rId3"/>
          <a:stretch>
            <a:fillRect/>
          </a:stretch>
        </p:blipFill>
        <p:spPr>
          <a:xfrm>
            <a:off x="5939" y="885505"/>
            <a:ext cx="3941577" cy="5971602"/>
          </a:xfrm>
          <a:prstGeom prst="rect">
            <a:avLst/>
          </a:prstGeom>
          <a:solidFill>
            <a:schemeClr val="accent5">
              <a:lumMod val="75000"/>
            </a:schemeClr>
          </a:solidFill>
        </p:spPr>
      </p:pic>
      <p:sp>
        <p:nvSpPr>
          <p:cNvPr id="25" name="TextBox 24"/>
          <p:cNvSpPr txBox="1"/>
          <p:nvPr/>
        </p:nvSpPr>
        <p:spPr>
          <a:xfrm>
            <a:off x="284355" y="179988"/>
            <a:ext cx="5255157"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World’s Largest Development Bank</a:t>
            </a:r>
          </a:p>
        </p:txBody>
      </p:sp>
      <p:sp>
        <p:nvSpPr>
          <p:cNvPr id="35" name="TextBox 34"/>
          <p:cNvSpPr txBox="1"/>
          <p:nvPr/>
        </p:nvSpPr>
        <p:spPr>
          <a:xfrm>
            <a:off x="170649" y="1793663"/>
            <a:ext cx="3492179" cy="1269322"/>
          </a:xfrm>
          <a:prstGeom prst="rect">
            <a:avLst/>
          </a:prstGeom>
          <a:noFill/>
        </p:spPr>
        <p:txBody>
          <a:bodyPr wrap="square" rtlCol="0">
            <a:spAutoFit/>
          </a:bodyPr>
          <a:lstStyle/>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Business users wanted to build complex graphical reports on an existing MS Dynamics system</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Information available in MS Dynamics needed multi level Joins and embedded in MS Dynamics.</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Quick time to development and deployment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No-Code and Low-Code solution</a:t>
            </a:r>
          </a:p>
        </p:txBody>
      </p:sp>
      <p:sp>
        <p:nvSpPr>
          <p:cNvPr id="36" name="TextBox 35"/>
          <p:cNvSpPr txBox="1"/>
          <p:nvPr/>
        </p:nvSpPr>
        <p:spPr>
          <a:xfrm>
            <a:off x="283383" y="1323299"/>
            <a:ext cx="1633356"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A4EDFE"/>
                </a:solidFill>
                <a:latin typeface="Calibri" panose="020F0502020204030204"/>
              </a:rPr>
              <a:t>Business Objectives</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grpSp>
        <p:nvGrpSpPr>
          <p:cNvPr id="13" name="Group 12"/>
          <p:cNvGrpSpPr/>
          <p:nvPr/>
        </p:nvGrpSpPr>
        <p:grpSpPr>
          <a:xfrm>
            <a:off x="4593936" y="769654"/>
            <a:ext cx="7175964" cy="5922914"/>
            <a:chOff x="3894314" y="0"/>
            <a:chExt cx="8297686" cy="6848764"/>
          </a:xfrm>
        </p:grpSpPr>
        <p:pic>
          <p:nvPicPr>
            <p:cNvPr id="14" name="Picture 13">
              <a:extLst>
                <a:ext uri="{FF2B5EF4-FFF2-40B4-BE49-F238E27FC236}">
                  <a16:creationId xmlns:a16="http://schemas.microsoft.com/office/drawing/2014/main" id="{46956019-5BEE-42F5-B4F3-1B01EBF166AD}"/>
                </a:ext>
              </a:extLst>
            </p:cNvPr>
            <p:cNvPicPr>
              <a:picLocks noChangeAspect="1"/>
            </p:cNvPicPr>
            <p:nvPr/>
          </p:nvPicPr>
          <p:blipFill>
            <a:blip r:embed="rId4"/>
            <a:stretch>
              <a:fillRect/>
            </a:stretch>
          </p:blipFill>
          <p:spPr>
            <a:xfrm>
              <a:off x="3904644" y="0"/>
              <a:ext cx="8287356" cy="3666836"/>
            </a:xfrm>
            <a:prstGeom prst="rect">
              <a:avLst/>
            </a:prstGeom>
          </p:spPr>
        </p:pic>
        <p:pic>
          <p:nvPicPr>
            <p:cNvPr id="15" name="Picture 14">
              <a:extLst>
                <a:ext uri="{FF2B5EF4-FFF2-40B4-BE49-F238E27FC236}">
                  <a16:creationId xmlns:a16="http://schemas.microsoft.com/office/drawing/2014/main" id="{9BF7984B-0B8E-4FAF-86AC-85D8FE567D35}"/>
                </a:ext>
              </a:extLst>
            </p:cNvPr>
            <p:cNvPicPr>
              <a:picLocks noChangeAspect="1"/>
            </p:cNvPicPr>
            <p:nvPr/>
          </p:nvPicPr>
          <p:blipFill>
            <a:blip r:embed="rId5"/>
            <a:stretch>
              <a:fillRect/>
            </a:stretch>
          </p:blipFill>
          <p:spPr>
            <a:xfrm>
              <a:off x="3894314" y="3672696"/>
              <a:ext cx="8297686" cy="3176068"/>
            </a:xfrm>
            <a:prstGeom prst="rect">
              <a:avLst/>
            </a:prstGeom>
          </p:spPr>
        </p:pic>
      </p:grpSp>
      <p:pic>
        <p:nvPicPr>
          <p:cNvPr id="16" name="Picture 2" descr="mYndNex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767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5938" y="12584"/>
            <a:ext cx="12182888" cy="703354"/>
          </a:xfrm>
          <a:prstGeom prst="rect">
            <a:avLst/>
          </a:prstGeom>
        </p:spPr>
      </p:pic>
      <p:pic>
        <p:nvPicPr>
          <p:cNvPr id="3" name="Picture 2"/>
          <p:cNvPicPr>
            <a:picLocks noChangeAspect="1"/>
          </p:cNvPicPr>
          <p:nvPr/>
        </p:nvPicPr>
        <p:blipFill>
          <a:blip r:embed="rId4"/>
          <a:stretch>
            <a:fillRect/>
          </a:stretch>
        </p:blipFill>
        <p:spPr>
          <a:xfrm>
            <a:off x="5939" y="885505"/>
            <a:ext cx="3941577" cy="5971602"/>
          </a:xfrm>
          <a:prstGeom prst="rect">
            <a:avLst/>
          </a:prstGeom>
          <a:solidFill>
            <a:schemeClr val="accent5">
              <a:lumMod val="75000"/>
            </a:schemeClr>
          </a:solidFill>
        </p:spPr>
      </p:pic>
      <p:sp>
        <p:nvSpPr>
          <p:cNvPr id="25" name="TextBox 24"/>
          <p:cNvSpPr txBox="1"/>
          <p:nvPr/>
        </p:nvSpPr>
        <p:spPr>
          <a:xfrm>
            <a:off x="284355" y="179988"/>
            <a:ext cx="5705088"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Leading Australian Agribusiness Entity</a:t>
            </a:r>
          </a:p>
        </p:txBody>
      </p:sp>
      <p:sp>
        <p:nvSpPr>
          <p:cNvPr id="35" name="TextBox 34"/>
          <p:cNvSpPr txBox="1"/>
          <p:nvPr/>
        </p:nvSpPr>
        <p:spPr>
          <a:xfrm>
            <a:off x="170649" y="1793663"/>
            <a:ext cx="3492179" cy="1466940"/>
          </a:xfrm>
          <a:prstGeom prst="rect">
            <a:avLst/>
          </a:prstGeom>
          <a:noFill/>
        </p:spPr>
        <p:txBody>
          <a:bodyPr wrap="square" rtlCol="0">
            <a:spAutoFit/>
          </a:bodyPr>
          <a:lstStyle/>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Audit checklist with 30-35 set of question. Audit checklist classified based on Safety, Compliance and Business Risk.</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Option to generate Audit checklist for branch and assigned to auditor</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Mail notification</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Reports</a:t>
            </a:r>
          </a:p>
        </p:txBody>
      </p:sp>
      <p:sp>
        <p:nvSpPr>
          <p:cNvPr id="36" name="TextBox 35"/>
          <p:cNvSpPr txBox="1"/>
          <p:nvPr/>
        </p:nvSpPr>
        <p:spPr>
          <a:xfrm>
            <a:off x="283383" y="1323299"/>
            <a:ext cx="1633356"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A4EDFE"/>
                </a:solidFill>
                <a:latin typeface="Calibri" panose="020F0502020204030204"/>
              </a:rPr>
              <a:t>Business Objectives</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sp>
        <p:nvSpPr>
          <p:cNvPr id="16" name="Rounded Rectangle 15"/>
          <p:cNvSpPr/>
          <p:nvPr/>
        </p:nvSpPr>
        <p:spPr>
          <a:xfrm>
            <a:off x="4124263" y="1067415"/>
            <a:ext cx="7397177" cy="1963168"/>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18" name="TextBox 17"/>
          <p:cNvSpPr txBox="1"/>
          <p:nvPr/>
        </p:nvSpPr>
        <p:spPr>
          <a:xfrm>
            <a:off x="4574311" y="1279794"/>
            <a:ext cx="983795" cy="307777"/>
          </a:xfrm>
          <a:prstGeom prst="rect">
            <a:avLst/>
          </a:prstGeom>
          <a:noFill/>
        </p:spPr>
        <p:txBody>
          <a:bodyPr wrap="none" rtlCol="0">
            <a:spAutoFit/>
          </a:bodyPr>
          <a:lstStyle/>
          <a:p>
            <a:pPr defTabSz="914126" fontAlgn="auto">
              <a:spcBef>
                <a:spcPts val="0"/>
              </a:spcBef>
              <a:spcAft>
                <a:spcPts val="0"/>
              </a:spcAft>
            </a:pPr>
            <a:r>
              <a:rPr lang="en-IN" sz="1400" b="1" i="1" dirty="0">
                <a:solidFill>
                  <a:prstClr val="black"/>
                </a:solidFill>
                <a:latin typeface="Calibri" panose="020F0502020204030204"/>
              </a:rPr>
              <a:t>Audit Flow</a:t>
            </a:r>
          </a:p>
        </p:txBody>
      </p:sp>
      <p:graphicFrame>
        <p:nvGraphicFramePr>
          <p:cNvPr id="20" name="Diagram 19"/>
          <p:cNvGraphicFramePr/>
          <p:nvPr>
            <p:extLst>
              <p:ext uri="{D42A27DB-BD31-4B8C-83A1-F6EECF244321}">
                <p14:modId xmlns:p14="http://schemas.microsoft.com/office/powerpoint/2010/main" val="2780315629"/>
              </p:ext>
            </p:extLst>
          </p:nvPr>
        </p:nvGraphicFramePr>
        <p:xfrm>
          <a:off x="4574311" y="1640429"/>
          <a:ext cx="6521920" cy="1155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extBox 20"/>
          <p:cNvSpPr txBox="1"/>
          <p:nvPr/>
        </p:nvSpPr>
        <p:spPr>
          <a:xfrm>
            <a:off x="6170880" y="5586663"/>
            <a:ext cx="4577447" cy="646331"/>
          </a:xfrm>
          <a:prstGeom prst="rect">
            <a:avLst/>
          </a:prstGeom>
          <a:noFill/>
        </p:spPr>
        <p:txBody>
          <a:bodyPr wrap="square" rtlCol="0">
            <a:spAutoFit/>
          </a:bodyPr>
          <a:lstStyle/>
          <a:p>
            <a:pPr defTabSz="914126" fontAlgn="auto">
              <a:spcBef>
                <a:spcPts val="0"/>
              </a:spcBef>
              <a:spcAft>
                <a:spcPts val="0"/>
              </a:spcAft>
            </a:pPr>
            <a:r>
              <a:rPr lang="en-US" sz="1200" i="1" dirty="0">
                <a:solidFill>
                  <a:prstClr val="black"/>
                </a:solidFill>
                <a:latin typeface="Calibri" panose="020F0502020204030204" pitchFamily="34" charset="0"/>
              </a:rPr>
              <a:t>Power App-  Canvas App to develop UI</a:t>
            </a:r>
          </a:p>
          <a:p>
            <a:pPr defTabSz="914126" fontAlgn="auto">
              <a:spcBef>
                <a:spcPts val="0"/>
              </a:spcBef>
              <a:spcAft>
                <a:spcPts val="0"/>
              </a:spcAft>
            </a:pPr>
            <a:r>
              <a:rPr lang="en-US" sz="1200" i="1" dirty="0">
                <a:solidFill>
                  <a:prstClr val="black"/>
                </a:solidFill>
                <a:latin typeface="Calibri" panose="020F0502020204030204" pitchFamily="34" charset="0"/>
              </a:rPr>
              <a:t>O365- Audit App Data Repository</a:t>
            </a:r>
          </a:p>
          <a:p>
            <a:pPr defTabSz="914126" fontAlgn="auto">
              <a:spcBef>
                <a:spcPts val="0"/>
              </a:spcBef>
              <a:spcAft>
                <a:spcPts val="0"/>
              </a:spcAft>
            </a:pPr>
            <a:r>
              <a:rPr lang="en-US" sz="1200" i="1" dirty="0">
                <a:solidFill>
                  <a:prstClr val="black"/>
                </a:solidFill>
                <a:latin typeface="Calibri" panose="020F0502020204030204" pitchFamily="34" charset="0"/>
              </a:rPr>
              <a:t>Flow- Store image in SP image Library &amp; Send Email</a:t>
            </a:r>
          </a:p>
        </p:txBody>
      </p:sp>
      <p:sp>
        <p:nvSpPr>
          <p:cNvPr id="22" name="TextBox 21"/>
          <p:cNvSpPr txBox="1"/>
          <p:nvPr/>
        </p:nvSpPr>
        <p:spPr>
          <a:xfrm>
            <a:off x="4124262" y="5273135"/>
            <a:ext cx="1937911"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E7E6E6">
                    <a:lumMod val="50000"/>
                  </a:srgbClr>
                </a:solidFill>
                <a:latin typeface="Calibri" panose="020F0502020204030204"/>
              </a:rPr>
              <a:t>Technologies Leveraged</a:t>
            </a:r>
          </a:p>
        </p:txBody>
      </p:sp>
      <p:pic>
        <p:nvPicPr>
          <p:cNvPr id="19" name="Picture 2" descr="mYndNext"/>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9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5938" y="12584"/>
            <a:ext cx="12182888" cy="703354"/>
          </a:xfrm>
          <a:prstGeom prst="rect">
            <a:avLst/>
          </a:prstGeom>
        </p:spPr>
      </p:pic>
      <p:sp>
        <p:nvSpPr>
          <p:cNvPr id="25" name="TextBox 24"/>
          <p:cNvSpPr txBox="1"/>
          <p:nvPr/>
        </p:nvSpPr>
        <p:spPr>
          <a:xfrm>
            <a:off x="284355" y="179988"/>
            <a:ext cx="9579738"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Leading Australian Agribusiness Entity ( Application Screenshots)</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sp>
        <p:nvSpPr>
          <p:cNvPr id="16" name="Rounded Rectangle 15"/>
          <p:cNvSpPr/>
          <p:nvPr/>
        </p:nvSpPr>
        <p:spPr>
          <a:xfrm>
            <a:off x="284355" y="967343"/>
            <a:ext cx="4770971" cy="1383971"/>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18" name="TextBox 17"/>
          <p:cNvSpPr txBox="1"/>
          <p:nvPr/>
        </p:nvSpPr>
        <p:spPr>
          <a:xfrm>
            <a:off x="734403" y="1179722"/>
            <a:ext cx="1036694" cy="307777"/>
          </a:xfrm>
          <a:prstGeom prst="rect">
            <a:avLst/>
          </a:prstGeom>
          <a:noFill/>
        </p:spPr>
        <p:txBody>
          <a:bodyPr wrap="none" rtlCol="0">
            <a:spAutoFit/>
          </a:bodyPr>
          <a:lstStyle/>
          <a:p>
            <a:pPr defTabSz="914126" fontAlgn="auto">
              <a:spcBef>
                <a:spcPts val="0"/>
              </a:spcBef>
              <a:spcAft>
                <a:spcPts val="0"/>
              </a:spcAft>
            </a:pPr>
            <a:r>
              <a:rPr lang="en-IN" sz="1400" b="1" i="1" dirty="0">
                <a:solidFill>
                  <a:prstClr val="black"/>
                </a:solidFill>
                <a:latin typeface="Calibri" panose="020F0502020204030204"/>
              </a:rPr>
              <a:t>Home Page</a:t>
            </a:r>
          </a:p>
        </p:txBody>
      </p:sp>
      <p:sp>
        <p:nvSpPr>
          <p:cNvPr id="21" name="TextBox 20"/>
          <p:cNvSpPr txBox="1"/>
          <p:nvPr/>
        </p:nvSpPr>
        <p:spPr>
          <a:xfrm>
            <a:off x="734403" y="1562673"/>
            <a:ext cx="4177231" cy="646331"/>
          </a:xfrm>
          <a:prstGeom prst="rect">
            <a:avLst/>
          </a:prstGeom>
          <a:noFill/>
        </p:spPr>
        <p:txBody>
          <a:bodyPr wrap="square" rtlCol="0">
            <a:spAutoFit/>
          </a:bodyPr>
          <a:lstStyle/>
          <a:p>
            <a:pPr defTabSz="914126" fontAlgn="auto">
              <a:spcBef>
                <a:spcPts val="0"/>
              </a:spcBef>
              <a:spcAft>
                <a:spcPts val="0"/>
              </a:spcAft>
            </a:pPr>
            <a:r>
              <a:rPr lang="en-US" sz="1200" i="1" dirty="0">
                <a:solidFill>
                  <a:prstClr val="black"/>
                </a:solidFill>
                <a:latin typeface="Calibri" panose="020F0502020204030204" pitchFamily="34" charset="0"/>
              </a:rPr>
              <a:t>List the navigation option. Audit checklist option will be available only to Admin. Number in the button list shows pending Audit count. </a:t>
            </a:r>
          </a:p>
        </p:txBody>
      </p:sp>
      <p:pic>
        <p:nvPicPr>
          <p:cNvPr id="19" name="Picture 18"/>
          <p:cNvPicPr/>
          <p:nvPr/>
        </p:nvPicPr>
        <p:blipFill>
          <a:blip r:embed="rId4"/>
          <a:stretch>
            <a:fillRect/>
          </a:stretch>
        </p:blipFill>
        <p:spPr>
          <a:xfrm>
            <a:off x="950561" y="2418415"/>
            <a:ext cx="3238500" cy="4152900"/>
          </a:xfrm>
          <a:prstGeom prst="rect">
            <a:avLst/>
          </a:prstGeom>
        </p:spPr>
      </p:pic>
      <p:sp>
        <p:nvSpPr>
          <p:cNvPr id="23" name="Rounded Rectangle 22"/>
          <p:cNvSpPr/>
          <p:nvPr/>
        </p:nvSpPr>
        <p:spPr>
          <a:xfrm>
            <a:off x="6458732" y="945586"/>
            <a:ext cx="4770971" cy="1383971"/>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24" name="TextBox 23"/>
          <p:cNvSpPr txBox="1"/>
          <p:nvPr/>
        </p:nvSpPr>
        <p:spPr>
          <a:xfrm>
            <a:off x="6908780" y="1157965"/>
            <a:ext cx="1127232" cy="307777"/>
          </a:xfrm>
          <a:prstGeom prst="rect">
            <a:avLst/>
          </a:prstGeom>
          <a:noFill/>
        </p:spPr>
        <p:txBody>
          <a:bodyPr wrap="none" rtlCol="0">
            <a:spAutoFit/>
          </a:bodyPr>
          <a:lstStyle/>
          <a:p>
            <a:pPr defTabSz="914126" fontAlgn="auto">
              <a:spcBef>
                <a:spcPts val="0"/>
              </a:spcBef>
              <a:spcAft>
                <a:spcPts val="0"/>
              </a:spcAft>
            </a:pPr>
            <a:r>
              <a:rPr lang="en-IN" sz="1400" b="1" i="1" dirty="0">
                <a:solidFill>
                  <a:prstClr val="black"/>
                </a:solidFill>
                <a:latin typeface="Calibri" panose="020F0502020204030204"/>
              </a:rPr>
              <a:t>Audit Search</a:t>
            </a:r>
          </a:p>
        </p:txBody>
      </p:sp>
      <p:sp>
        <p:nvSpPr>
          <p:cNvPr id="26" name="TextBox 25"/>
          <p:cNvSpPr txBox="1"/>
          <p:nvPr/>
        </p:nvSpPr>
        <p:spPr>
          <a:xfrm>
            <a:off x="6908780" y="1540916"/>
            <a:ext cx="4177231" cy="461665"/>
          </a:xfrm>
          <a:prstGeom prst="rect">
            <a:avLst/>
          </a:prstGeom>
          <a:noFill/>
        </p:spPr>
        <p:txBody>
          <a:bodyPr wrap="square" rtlCol="0">
            <a:spAutoFit/>
          </a:bodyPr>
          <a:lstStyle/>
          <a:p>
            <a:pPr defTabSz="914126" fontAlgn="auto">
              <a:spcBef>
                <a:spcPts val="0"/>
              </a:spcBef>
              <a:spcAft>
                <a:spcPts val="0"/>
              </a:spcAft>
            </a:pPr>
            <a:r>
              <a:rPr lang="en-US" sz="1200" i="1" dirty="0">
                <a:solidFill>
                  <a:prstClr val="black"/>
                </a:solidFill>
                <a:latin typeface="Calibri" panose="020F0502020204030204" pitchFamily="34" charset="0"/>
              </a:rPr>
              <a:t>List all the audit pending for review. On selection of an audit navigate to related audit review screen.</a:t>
            </a:r>
          </a:p>
        </p:txBody>
      </p:sp>
      <p:pic>
        <p:nvPicPr>
          <p:cNvPr id="27" name="Picture 26"/>
          <p:cNvPicPr/>
          <p:nvPr/>
        </p:nvPicPr>
        <p:blipFill>
          <a:blip r:embed="rId5"/>
          <a:stretch>
            <a:fillRect/>
          </a:stretch>
        </p:blipFill>
        <p:spPr>
          <a:xfrm>
            <a:off x="7378907" y="2419939"/>
            <a:ext cx="3236976" cy="4151376"/>
          </a:xfrm>
          <a:prstGeom prst="rect">
            <a:avLst/>
          </a:prstGeom>
        </p:spPr>
      </p:pic>
      <p:pic>
        <p:nvPicPr>
          <p:cNvPr id="20" name="Picture 2" descr="mYndNex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910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5938" y="12584"/>
            <a:ext cx="12182888" cy="703354"/>
          </a:xfrm>
          <a:prstGeom prst="rect">
            <a:avLst/>
          </a:prstGeom>
        </p:spPr>
      </p:pic>
      <p:sp>
        <p:nvSpPr>
          <p:cNvPr id="25" name="TextBox 24"/>
          <p:cNvSpPr txBox="1"/>
          <p:nvPr/>
        </p:nvSpPr>
        <p:spPr>
          <a:xfrm>
            <a:off x="284355" y="179988"/>
            <a:ext cx="9579738"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Leading Australian Agribusiness Entity ( Application Screenshots)</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sp>
        <p:nvSpPr>
          <p:cNvPr id="16" name="Rounded Rectangle 15"/>
          <p:cNvSpPr/>
          <p:nvPr/>
        </p:nvSpPr>
        <p:spPr>
          <a:xfrm>
            <a:off x="284355" y="967343"/>
            <a:ext cx="4770971" cy="1383971"/>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18" name="TextBox 17"/>
          <p:cNvSpPr txBox="1"/>
          <p:nvPr/>
        </p:nvSpPr>
        <p:spPr>
          <a:xfrm>
            <a:off x="734403" y="1179722"/>
            <a:ext cx="1811009" cy="307777"/>
          </a:xfrm>
          <a:prstGeom prst="rect">
            <a:avLst/>
          </a:prstGeom>
          <a:noFill/>
        </p:spPr>
        <p:txBody>
          <a:bodyPr wrap="none" rtlCol="0">
            <a:spAutoFit/>
          </a:bodyPr>
          <a:lstStyle/>
          <a:p>
            <a:pPr defTabSz="914126" fontAlgn="auto">
              <a:spcBef>
                <a:spcPts val="0"/>
              </a:spcBef>
              <a:spcAft>
                <a:spcPts val="0"/>
              </a:spcAft>
            </a:pPr>
            <a:r>
              <a:rPr lang="en-IN" sz="1400" b="1" i="1" dirty="0">
                <a:solidFill>
                  <a:prstClr val="black"/>
                </a:solidFill>
                <a:latin typeface="Calibri" panose="020F0502020204030204"/>
              </a:rPr>
              <a:t>Branch Review Screen</a:t>
            </a:r>
          </a:p>
        </p:txBody>
      </p:sp>
      <p:sp>
        <p:nvSpPr>
          <p:cNvPr id="21" name="TextBox 20"/>
          <p:cNvSpPr txBox="1"/>
          <p:nvPr/>
        </p:nvSpPr>
        <p:spPr>
          <a:xfrm>
            <a:off x="734403" y="1562673"/>
            <a:ext cx="4177231" cy="646331"/>
          </a:xfrm>
          <a:prstGeom prst="rect">
            <a:avLst/>
          </a:prstGeom>
          <a:noFill/>
        </p:spPr>
        <p:txBody>
          <a:bodyPr wrap="square" rtlCol="0">
            <a:spAutoFit/>
          </a:bodyPr>
          <a:lstStyle/>
          <a:p>
            <a:pPr defTabSz="914126" fontAlgn="auto">
              <a:spcBef>
                <a:spcPts val="0"/>
              </a:spcBef>
              <a:spcAft>
                <a:spcPts val="0"/>
              </a:spcAft>
            </a:pPr>
            <a:r>
              <a:rPr lang="en-US" sz="1200" i="1" dirty="0">
                <a:solidFill>
                  <a:prstClr val="black"/>
                </a:solidFill>
                <a:latin typeface="Calibri" panose="020F0502020204030204" pitchFamily="34" charset="0"/>
              </a:rPr>
              <a:t>Auditor review the checklist and update the required details. Response with no option will move to next stage and appear under manager discussion.</a:t>
            </a:r>
          </a:p>
        </p:txBody>
      </p:sp>
      <p:sp>
        <p:nvSpPr>
          <p:cNvPr id="23" name="Rounded Rectangle 22"/>
          <p:cNvSpPr/>
          <p:nvPr/>
        </p:nvSpPr>
        <p:spPr>
          <a:xfrm>
            <a:off x="6458732" y="945586"/>
            <a:ext cx="4770971" cy="1383971"/>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24" name="TextBox 23"/>
          <p:cNvSpPr txBox="1"/>
          <p:nvPr/>
        </p:nvSpPr>
        <p:spPr>
          <a:xfrm>
            <a:off x="6908780" y="1157965"/>
            <a:ext cx="2214068" cy="307777"/>
          </a:xfrm>
          <a:prstGeom prst="rect">
            <a:avLst/>
          </a:prstGeom>
          <a:noFill/>
        </p:spPr>
        <p:txBody>
          <a:bodyPr wrap="none" rtlCol="0">
            <a:spAutoFit/>
          </a:bodyPr>
          <a:lstStyle/>
          <a:p>
            <a:pPr defTabSz="914126" fontAlgn="auto">
              <a:spcBef>
                <a:spcPts val="0"/>
              </a:spcBef>
              <a:spcAft>
                <a:spcPts val="0"/>
              </a:spcAft>
            </a:pPr>
            <a:r>
              <a:rPr lang="en-IN" sz="1400" b="1" i="1" dirty="0">
                <a:solidFill>
                  <a:prstClr val="black"/>
                </a:solidFill>
                <a:latin typeface="Calibri" panose="020F0502020204030204"/>
              </a:rPr>
              <a:t>Manager Discussion Screen</a:t>
            </a:r>
          </a:p>
        </p:txBody>
      </p:sp>
      <p:sp>
        <p:nvSpPr>
          <p:cNvPr id="26" name="TextBox 25"/>
          <p:cNvSpPr txBox="1"/>
          <p:nvPr/>
        </p:nvSpPr>
        <p:spPr>
          <a:xfrm>
            <a:off x="6908779" y="1465742"/>
            <a:ext cx="4177231" cy="830997"/>
          </a:xfrm>
          <a:prstGeom prst="rect">
            <a:avLst/>
          </a:prstGeom>
          <a:noFill/>
        </p:spPr>
        <p:txBody>
          <a:bodyPr wrap="square" rtlCol="0">
            <a:spAutoFit/>
          </a:bodyPr>
          <a:lstStyle/>
          <a:p>
            <a:pPr defTabSz="914126" fontAlgn="auto">
              <a:spcBef>
                <a:spcPts val="0"/>
              </a:spcBef>
              <a:spcAft>
                <a:spcPts val="0"/>
              </a:spcAft>
            </a:pPr>
            <a:r>
              <a:rPr lang="en-US" sz="1200" i="1" dirty="0">
                <a:solidFill>
                  <a:prstClr val="black"/>
                </a:solidFill>
                <a:latin typeface="Calibri" panose="020F0502020204030204" pitchFamily="34" charset="0"/>
              </a:rPr>
              <a:t>Manager Discussion screen list only the audit question with no response. Post manager discussion, action will be assigned to a responsible person and the action will appear in my pending action of the user.</a:t>
            </a:r>
          </a:p>
        </p:txBody>
      </p:sp>
      <p:pic>
        <p:nvPicPr>
          <p:cNvPr id="27" name="Picture 26"/>
          <p:cNvPicPr/>
          <p:nvPr/>
        </p:nvPicPr>
        <p:blipFill>
          <a:blip r:embed="rId4"/>
          <a:stretch>
            <a:fillRect/>
          </a:stretch>
        </p:blipFill>
        <p:spPr>
          <a:xfrm>
            <a:off x="7378907" y="2419939"/>
            <a:ext cx="3236976" cy="4151376"/>
          </a:xfrm>
          <a:prstGeom prst="rect">
            <a:avLst/>
          </a:prstGeom>
        </p:spPr>
      </p:pic>
      <p:pic>
        <p:nvPicPr>
          <p:cNvPr id="20" name="Picture 19"/>
          <p:cNvPicPr/>
          <p:nvPr/>
        </p:nvPicPr>
        <p:blipFill>
          <a:blip r:embed="rId5"/>
          <a:stretch>
            <a:fillRect/>
          </a:stretch>
        </p:blipFill>
        <p:spPr>
          <a:xfrm>
            <a:off x="1051352" y="2426488"/>
            <a:ext cx="3236976" cy="4151376"/>
          </a:xfrm>
          <a:prstGeom prst="rect">
            <a:avLst/>
          </a:prstGeom>
        </p:spPr>
      </p:pic>
      <p:pic>
        <p:nvPicPr>
          <p:cNvPr id="19" name="Picture 2" descr="mYndNex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409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5938" y="12584"/>
            <a:ext cx="12182888" cy="703354"/>
          </a:xfrm>
          <a:prstGeom prst="rect">
            <a:avLst/>
          </a:prstGeom>
        </p:spPr>
      </p:pic>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sp>
        <p:nvSpPr>
          <p:cNvPr id="16" name="Rounded Rectangle 15"/>
          <p:cNvSpPr/>
          <p:nvPr/>
        </p:nvSpPr>
        <p:spPr>
          <a:xfrm>
            <a:off x="284355" y="967343"/>
            <a:ext cx="4770971" cy="1383971"/>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18" name="TextBox 17"/>
          <p:cNvSpPr txBox="1"/>
          <p:nvPr/>
        </p:nvSpPr>
        <p:spPr>
          <a:xfrm>
            <a:off x="734403" y="1179722"/>
            <a:ext cx="1811009" cy="307777"/>
          </a:xfrm>
          <a:prstGeom prst="rect">
            <a:avLst/>
          </a:prstGeom>
          <a:noFill/>
        </p:spPr>
        <p:txBody>
          <a:bodyPr wrap="none" rtlCol="0">
            <a:spAutoFit/>
          </a:bodyPr>
          <a:lstStyle/>
          <a:p>
            <a:pPr defTabSz="914126" fontAlgn="auto">
              <a:spcBef>
                <a:spcPts val="0"/>
              </a:spcBef>
              <a:spcAft>
                <a:spcPts val="0"/>
              </a:spcAft>
            </a:pPr>
            <a:r>
              <a:rPr lang="en-IN" sz="1400" b="1" i="1" dirty="0">
                <a:solidFill>
                  <a:prstClr val="black"/>
                </a:solidFill>
                <a:latin typeface="Calibri" panose="020F0502020204030204"/>
              </a:rPr>
              <a:t>Branch Review Screen</a:t>
            </a:r>
          </a:p>
        </p:txBody>
      </p:sp>
      <p:sp>
        <p:nvSpPr>
          <p:cNvPr id="21" name="TextBox 20"/>
          <p:cNvSpPr txBox="1"/>
          <p:nvPr/>
        </p:nvSpPr>
        <p:spPr>
          <a:xfrm>
            <a:off x="734403" y="1562673"/>
            <a:ext cx="4177231" cy="646331"/>
          </a:xfrm>
          <a:prstGeom prst="rect">
            <a:avLst/>
          </a:prstGeom>
          <a:noFill/>
        </p:spPr>
        <p:txBody>
          <a:bodyPr wrap="square" rtlCol="0">
            <a:spAutoFit/>
          </a:bodyPr>
          <a:lstStyle/>
          <a:p>
            <a:pPr defTabSz="914126" fontAlgn="auto">
              <a:spcBef>
                <a:spcPts val="0"/>
              </a:spcBef>
              <a:spcAft>
                <a:spcPts val="0"/>
              </a:spcAft>
            </a:pPr>
            <a:r>
              <a:rPr lang="en-US" sz="1200" i="1" dirty="0">
                <a:solidFill>
                  <a:prstClr val="black"/>
                </a:solidFill>
                <a:latin typeface="Calibri" panose="020F0502020204030204" pitchFamily="34" charset="0"/>
              </a:rPr>
              <a:t>Auditor review the checklist and update the required details. Response with no option will move to next stage and appear under manager discussion.</a:t>
            </a:r>
          </a:p>
        </p:txBody>
      </p:sp>
      <p:sp>
        <p:nvSpPr>
          <p:cNvPr id="23" name="Rounded Rectangle 22"/>
          <p:cNvSpPr/>
          <p:nvPr/>
        </p:nvSpPr>
        <p:spPr>
          <a:xfrm>
            <a:off x="6458732" y="945586"/>
            <a:ext cx="4770971" cy="1383971"/>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24" name="TextBox 23"/>
          <p:cNvSpPr txBox="1"/>
          <p:nvPr/>
        </p:nvSpPr>
        <p:spPr>
          <a:xfrm>
            <a:off x="6908780" y="1157965"/>
            <a:ext cx="2214068" cy="307777"/>
          </a:xfrm>
          <a:prstGeom prst="rect">
            <a:avLst/>
          </a:prstGeom>
          <a:noFill/>
        </p:spPr>
        <p:txBody>
          <a:bodyPr wrap="none" rtlCol="0">
            <a:spAutoFit/>
          </a:bodyPr>
          <a:lstStyle/>
          <a:p>
            <a:pPr defTabSz="914126" fontAlgn="auto">
              <a:spcBef>
                <a:spcPts val="0"/>
              </a:spcBef>
              <a:spcAft>
                <a:spcPts val="0"/>
              </a:spcAft>
            </a:pPr>
            <a:r>
              <a:rPr lang="en-IN" sz="1400" b="1" i="1" dirty="0">
                <a:solidFill>
                  <a:prstClr val="black"/>
                </a:solidFill>
                <a:latin typeface="Calibri" panose="020F0502020204030204"/>
              </a:rPr>
              <a:t>Manager Discussion Screen</a:t>
            </a:r>
          </a:p>
        </p:txBody>
      </p:sp>
      <p:sp>
        <p:nvSpPr>
          <p:cNvPr id="26" name="TextBox 25"/>
          <p:cNvSpPr txBox="1"/>
          <p:nvPr/>
        </p:nvSpPr>
        <p:spPr>
          <a:xfrm>
            <a:off x="6908779" y="1465742"/>
            <a:ext cx="4177231" cy="830997"/>
          </a:xfrm>
          <a:prstGeom prst="rect">
            <a:avLst/>
          </a:prstGeom>
          <a:noFill/>
        </p:spPr>
        <p:txBody>
          <a:bodyPr wrap="square" rtlCol="0">
            <a:spAutoFit/>
          </a:bodyPr>
          <a:lstStyle/>
          <a:p>
            <a:pPr defTabSz="914126" fontAlgn="auto">
              <a:spcBef>
                <a:spcPts val="0"/>
              </a:spcBef>
              <a:spcAft>
                <a:spcPts val="0"/>
              </a:spcAft>
            </a:pPr>
            <a:r>
              <a:rPr lang="en-US" sz="1200" i="1" dirty="0">
                <a:solidFill>
                  <a:prstClr val="black"/>
                </a:solidFill>
                <a:latin typeface="Calibri" panose="020F0502020204030204" pitchFamily="34" charset="0"/>
              </a:rPr>
              <a:t>Manager Discussion screen list only the audit question with no response. Post manager discussion, action will be assigned to a responsible person and the action will appear in my pending action of the user.</a:t>
            </a:r>
          </a:p>
        </p:txBody>
      </p:sp>
      <p:pic>
        <p:nvPicPr>
          <p:cNvPr id="20" name="Picture 19"/>
          <p:cNvPicPr/>
          <p:nvPr/>
        </p:nvPicPr>
        <p:blipFill>
          <a:blip r:embed="rId4"/>
          <a:stretch>
            <a:fillRect/>
          </a:stretch>
        </p:blipFill>
        <p:spPr>
          <a:xfrm>
            <a:off x="1051352" y="2426488"/>
            <a:ext cx="3236976" cy="4151376"/>
          </a:xfrm>
          <a:prstGeom prst="rect">
            <a:avLst/>
          </a:prstGeom>
        </p:spPr>
      </p:pic>
      <p:pic>
        <p:nvPicPr>
          <p:cNvPr id="19" name="Picture 18"/>
          <p:cNvPicPr/>
          <p:nvPr/>
        </p:nvPicPr>
        <p:blipFill>
          <a:blip r:embed="rId5"/>
          <a:stretch>
            <a:fillRect/>
          </a:stretch>
        </p:blipFill>
        <p:spPr>
          <a:xfrm>
            <a:off x="7225729" y="2426488"/>
            <a:ext cx="3236976" cy="4151376"/>
          </a:xfrm>
          <a:prstGeom prst="rect">
            <a:avLst/>
          </a:prstGeom>
        </p:spPr>
      </p:pic>
      <p:pic>
        <p:nvPicPr>
          <p:cNvPr id="22" name="Picture 2" descr="mYndNex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FD392676-FC69-E64A-A9E8-523BDAFE2A79}"/>
              </a:ext>
            </a:extLst>
          </p:cNvPr>
          <p:cNvSpPr txBox="1"/>
          <p:nvPr/>
        </p:nvSpPr>
        <p:spPr>
          <a:xfrm>
            <a:off x="284355" y="179988"/>
            <a:ext cx="9579738"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Leading Australian Agribusiness Entity ( Application Screenshots)</a:t>
            </a:r>
          </a:p>
        </p:txBody>
      </p:sp>
    </p:spTree>
    <p:extLst>
      <p:ext uri="{BB962C8B-B14F-4D97-AF65-F5344CB8AC3E}">
        <p14:creationId xmlns:p14="http://schemas.microsoft.com/office/powerpoint/2010/main" val="741050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5938" y="12584"/>
            <a:ext cx="12182888" cy="703354"/>
          </a:xfrm>
          <a:prstGeom prst="rect">
            <a:avLst/>
          </a:prstGeom>
        </p:spPr>
      </p:pic>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sp>
        <p:nvSpPr>
          <p:cNvPr id="16" name="Rounded Rectangle 15"/>
          <p:cNvSpPr/>
          <p:nvPr/>
        </p:nvSpPr>
        <p:spPr>
          <a:xfrm>
            <a:off x="284356" y="967343"/>
            <a:ext cx="3645582" cy="1383971"/>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18" name="TextBox 17"/>
          <p:cNvSpPr txBox="1"/>
          <p:nvPr/>
        </p:nvSpPr>
        <p:spPr>
          <a:xfrm>
            <a:off x="734403" y="1179722"/>
            <a:ext cx="1839286" cy="307777"/>
          </a:xfrm>
          <a:prstGeom prst="rect">
            <a:avLst/>
          </a:prstGeom>
          <a:noFill/>
        </p:spPr>
        <p:txBody>
          <a:bodyPr wrap="none" rtlCol="0">
            <a:spAutoFit/>
          </a:bodyPr>
          <a:lstStyle/>
          <a:p>
            <a:pPr defTabSz="914126" fontAlgn="auto">
              <a:spcBef>
                <a:spcPts val="0"/>
              </a:spcBef>
              <a:spcAft>
                <a:spcPts val="0"/>
              </a:spcAft>
            </a:pPr>
            <a:r>
              <a:rPr lang="en-IN" sz="1400" b="1" i="1" dirty="0">
                <a:solidFill>
                  <a:prstClr val="black"/>
                </a:solidFill>
                <a:latin typeface="Calibri" panose="020F0502020204030204"/>
              </a:rPr>
              <a:t>Pending Screen Action</a:t>
            </a:r>
          </a:p>
        </p:txBody>
      </p:sp>
      <p:sp>
        <p:nvSpPr>
          <p:cNvPr id="21" name="TextBox 20"/>
          <p:cNvSpPr txBox="1"/>
          <p:nvPr/>
        </p:nvSpPr>
        <p:spPr>
          <a:xfrm>
            <a:off x="706294" y="1459899"/>
            <a:ext cx="3223643" cy="830997"/>
          </a:xfrm>
          <a:prstGeom prst="rect">
            <a:avLst/>
          </a:prstGeom>
          <a:noFill/>
        </p:spPr>
        <p:txBody>
          <a:bodyPr wrap="square" rtlCol="0">
            <a:spAutoFit/>
          </a:bodyPr>
          <a:lstStyle/>
          <a:p>
            <a:pPr defTabSz="914126" fontAlgn="auto">
              <a:spcBef>
                <a:spcPts val="0"/>
              </a:spcBef>
              <a:spcAft>
                <a:spcPts val="0"/>
              </a:spcAft>
            </a:pPr>
            <a:r>
              <a:rPr lang="en-US" sz="1200" i="1" dirty="0">
                <a:solidFill>
                  <a:prstClr val="black"/>
                </a:solidFill>
                <a:latin typeface="Calibri" panose="020F0502020204030204" pitchFamily="34" charset="0"/>
              </a:rPr>
              <a:t>List all the logged in user related pending item and provision to update comment. Post completion of all the item, audit will ready for final review by manager.</a:t>
            </a:r>
          </a:p>
        </p:txBody>
      </p:sp>
      <p:sp>
        <p:nvSpPr>
          <p:cNvPr id="23" name="Rounded Rectangle 22"/>
          <p:cNvSpPr/>
          <p:nvPr/>
        </p:nvSpPr>
        <p:spPr>
          <a:xfrm>
            <a:off x="4506494" y="941360"/>
            <a:ext cx="3474720" cy="1383971"/>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24" name="TextBox 23"/>
          <p:cNvSpPr txBox="1"/>
          <p:nvPr/>
        </p:nvSpPr>
        <p:spPr>
          <a:xfrm>
            <a:off x="5083051" y="1157965"/>
            <a:ext cx="1565750" cy="307777"/>
          </a:xfrm>
          <a:prstGeom prst="rect">
            <a:avLst/>
          </a:prstGeom>
          <a:noFill/>
        </p:spPr>
        <p:txBody>
          <a:bodyPr wrap="none" rtlCol="0">
            <a:spAutoFit/>
          </a:bodyPr>
          <a:lstStyle/>
          <a:p>
            <a:pPr defTabSz="914126" fontAlgn="auto">
              <a:spcBef>
                <a:spcPts val="0"/>
              </a:spcBef>
              <a:spcAft>
                <a:spcPts val="0"/>
              </a:spcAft>
            </a:pPr>
            <a:r>
              <a:rPr lang="en-IN" sz="1400" b="1" i="1" dirty="0">
                <a:solidFill>
                  <a:prstClr val="black"/>
                </a:solidFill>
                <a:latin typeface="Calibri" panose="020F0502020204030204"/>
              </a:rPr>
              <a:t>Audit Final Review</a:t>
            </a:r>
          </a:p>
        </p:txBody>
      </p:sp>
      <p:sp>
        <p:nvSpPr>
          <p:cNvPr id="26" name="TextBox 25"/>
          <p:cNvSpPr txBox="1"/>
          <p:nvPr/>
        </p:nvSpPr>
        <p:spPr>
          <a:xfrm>
            <a:off x="5072012" y="1446500"/>
            <a:ext cx="2773824" cy="461665"/>
          </a:xfrm>
          <a:prstGeom prst="rect">
            <a:avLst/>
          </a:prstGeom>
          <a:noFill/>
        </p:spPr>
        <p:txBody>
          <a:bodyPr wrap="square" rtlCol="0">
            <a:spAutoFit/>
          </a:bodyPr>
          <a:lstStyle/>
          <a:p>
            <a:pPr defTabSz="914126" fontAlgn="auto">
              <a:spcBef>
                <a:spcPts val="0"/>
              </a:spcBef>
              <a:spcAft>
                <a:spcPts val="0"/>
              </a:spcAft>
            </a:pPr>
            <a:r>
              <a:rPr lang="en-US" sz="1200" i="1" dirty="0">
                <a:solidFill>
                  <a:prstClr val="black"/>
                </a:solidFill>
                <a:latin typeface="Calibri" panose="020F0502020204030204" pitchFamily="34" charset="0"/>
              </a:rPr>
              <a:t>Manager review the audit and update comment</a:t>
            </a:r>
          </a:p>
        </p:txBody>
      </p:sp>
      <p:sp>
        <p:nvSpPr>
          <p:cNvPr id="30" name="Rounded Rectangle 29"/>
          <p:cNvSpPr/>
          <p:nvPr/>
        </p:nvSpPr>
        <p:spPr>
          <a:xfrm>
            <a:off x="8557771" y="941361"/>
            <a:ext cx="3474720" cy="1383971"/>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31" name="TextBox 30"/>
          <p:cNvSpPr txBox="1"/>
          <p:nvPr/>
        </p:nvSpPr>
        <p:spPr>
          <a:xfrm>
            <a:off x="8992876" y="1157965"/>
            <a:ext cx="1814407" cy="307777"/>
          </a:xfrm>
          <a:prstGeom prst="rect">
            <a:avLst/>
          </a:prstGeom>
          <a:noFill/>
        </p:spPr>
        <p:txBody>
          <a:bodyPr wrap="none" rtlCol="0">
            <a:spAutoFit/>
          </a:bodyPr>
          <a:lstStyle/>
          <a:p>
            <a:pPr defTabSz="914126" fontAlgn="auto">
              <a:spcBef>
                <a:spcPts val="0"/>
              </a:spcBef>
              <a:spcAft>
                <a:spcPts val="0"/>
              </a:spcAft>
            </a:pPr>
            <a:r>
              <a:rPr lang="en-IN" sz="1400" b="1" i="1" dirty="0">
                <a:solidFill>
                  <a:prstClr val="black"/>
                </a:solidFill>
                <a:latin typeface="Calibri" panose="020F0502020204030204"/>
              </a:rPr>
              <a:t>Create Audit Checklist</a:t>
            </a:r>
          </a:p>
        </p:txBody>
      </p:sp>
      <p:sp>
        <p:nvSpPr>
          <p:cNvPr id="32" name="TextBox 31"/>
          <p:cNvSpPr txBox="1"/>
          <p:nvPr/>
        </p:nvSpPr>
        <p:spPr>
          <a:xfrm>
            <a:off x="9040762" y="1459899"/>
            <a:ext cx="2773824" cy="276999"/>
          </a:xfrm>
          <a:prstGeom prst="rect">
            <a:avLst/>
          </a:prstGeom>
          <a:noFill/>
        </p:spPr>
        <p:txBody>
          <a:bodyPr wrap="square" rtlCol="0">
            <a:spAutoFit/>
          </a:bodyPr>
          <a:lstStyle/>
          <a:p>
            <a:pPr defTabSz="914126" fontAlgn="auto">
              <a:spcBef>
                <a:spcPts val="0"/>
              </a:spcBef>
              <a:spcAft>
                <a:spcPts val="0"/>
              </a:spcAft>
            </a:pPr>
            <a:r>
              <a:rPr lang="en-US" sz="1200" i="1" dirty="0">
                <a:solidFill>
                  <a:prstClr val="black"/>
                </a:solidFill>
                <a:latin typeface="Calibri" panose="020F0502020204030204" pitchFamily="34" charset="0"/>
              </a:rPr>
              <a:t>Create Audit Checklist. </a:t>
            </a:r>
          </a:p>
        </p:txBody>
      </p:sp>
      <p:pic>
        <p:nvPicPr>
          <p:cNvPr id="33" name="Picture 32"/>
          <p:cNvPicPr/>
          <p:nvPr/>
        </p:nvPicPr>
        <p:blipFill>
          <a:blip r:embed="rId4"/>
          <a:stretch>
            <a:fillRect/>
          </a:stretch>
        </p:blipFill>
        <p:spPr>
          <a:xfrm>
            <a:off x="488659" y="2419939"/>
            <a:ext cx="3236976" cy="4151376"/>
          </a:xfrm>
          <a:prstGeom prst="rect">
            <a:avLst/>
          </a:prstGeom>
        </p:spPr>
      </p:pic>
      <p:pic>
        <p:nvPicPr>
          <p:cNvPr id="34" name="Picture 33"/>
          <p:cNvPicPr/>
          <p:nvPr/>
        </p:nvPicPr>
        <p:blipFill>
          <a:blip r:embed="rId5"/>
          <a:stretch>
            <a:fillRect/>
          </a:stretch>
        </p:blipFill>
        <p:spPr>
          <a:xfrm>
            <a:off x="4625366" y="2440103"/>
            <a:ext cx="3236976" cy="4151376"/>
          </a:xfrm>
          <a:prstGeom prst="rect">
            <a:avLst/>
          </a:prstGeom>
        </p:spPr>
      </p:pic>
      <p:pic>
        <p:nvPicPr>
          <p:cNvPr id="35" name="Picture 34"/>
          <p:cNvPicPr/>
          <p:nvPr/>
        </p:nvPicPr>
        <p:blipFill>
          <a:blip r:embed="rId6"/>
          <a:stretch>
            <a:fillRect/>
          </a:stretch>
        </p:blipFill>
        <p:spPr>
          <a:xfrm>
            <a:off x="8721318" y="2440103"/>
            <a:ext cx="3236976" cy="4151376"/>
          </a:xfrm>
          <a:prstGeom prst="rect">
            <a:avLst/>
          </a:prstGeom>
        </p:spPr>
      </p:pic>
      <p:pic>
        <p:nvPicPr>
          <p:cNvPr id="22" name="Picture 2" descr="mYndNext"/>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1908AF7B-DECC-F347-950E-B16C9353AE54}"/>
              </a:ext>
            </a:extLst>
          </p:cNvPr>
          <p:cNvSpPr txBox="1"/>
          <p:nvPr/>
        </p:nvSpPr>
        <p:spPr>
          <a:xfrm>
            <a:off x="284355" y="179988"/>
            <a:ext cx="9579738"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Leading Australian Agribusiness Entity ( Application Screenshots)</a:t>
            </a:r>
          </a:p>
        </p:txBody>
      </p:sp>
    </p:spTree>
    <p:extLst>
      <p:ext uri="{BB962C8B-B14F-4D97-AF65-F5344CB8AC3E}">
        <p14:creationId xmlns:p14="http://schemas.microsoft.com/office/powerpoint/2010/main" val="2195321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n aerial view of a city&#10;&#10;Description generated with very high confidence">
            <a:extLst>
              <a:ext uri="{FF2B5EF4-FFF2-40B4-BE49-F238E27FC236}">
                <a16:creationId xmlns:a16="http://schemas.microsoft.com/office/drawing/2014/main" id="{506BE2C8-6AB6-46BF-B4BF-8CBC679EC73A}"/>
              </a:ext>
            </a:extLst>
          </p:cNvPr>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l="36" r="36"/>
          <a:stretch>
            <a:fillRect/>
          </a:stretch>
        </p:blipFill>
        <p:spPr>
          <a:xfrm>
            <a:off x="0" y="-1588"/>
            <a:ext cx="12188825" cy="6861066"/>
          </a:xfrm>
          <a:custGeom>
            <a:avLst/>
            <a:gdLst>
              <a:gd name="connsiteX0" fmla="*/ 0 w 12192000"/>
              <a:gd name="connsiteY0" fmla="*/ 0 h 6861066"/>
              <a:gd name="connsiteX1" fmla="*/ 3111658 w 12192000"/>
              <a:gd name="connsiteY1" fmla="*/ 0 h 6861066"/>
              <a:gd name="connsiteX2" fmla="*/ 12192000 w 12192000"/>
              <a:gd name="connsiteY2" fmla="*/ 5272532 h 6861066"/>
              <a:gd name="connsiteX3" fmla="*/ 12192000 w 12192000"/>
              <a:gd name="connsiteY3" fmla="*/ 6861066 h 6861066"/>
              <a:gd name="connsiteX4" fmla="*/ 6704549 w 12192000"/>
              <a:gd name="connsiteY4" fmla="*/ 6861066 h 6861066"/>
              <a:gd name="connsiteX5" fmla="*/ 0 w 12192000"/>
              <a:gd name="connsiteY5" fmla="*/ 2962149 h 68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61066">
                <a:moveTo>
                  <a:pt x="0" y="0"/>
                </a:moveTo>
                <a:lnTo>
                  <a:pt x="3111658" y="0"/>
                </a:lnTo>
                <a:lnTo>
                  <a:pt x="12192000" y="5272532"/>
                </a:lnTo>
                <a:lnTo>
                  <a:pt x="12192000" y="6861066"/>
                </a:lnTo>
                <a:lnTo>
                  <a:pt x="6704549" y="6861066"/>
                </a:lnTo>
                <a:lnTo>
                  <a:pt x="0" y="2962149"/>
                </a:lnTo>
                <a:close/>
              </a:path>
            </a:pathLst>
          </a:custGeom>
        </p:spPr>
      </p:pic>
      <p:sp>
        <p:nvSpPr>
          <p:cNvPr id="22" name="Title 21">
            <a:extLst>
              <a:ext uri="{FF2B5EF4-FFF2-40B4-BE49-F238E27FC236}">
                <a16:creationId xmlns:a16="http://schemas.microsoft.com/office/drawing/2014/main" id="{3648BDBC-07BA-4DAD-BFFE-2E47C909587C}"/>
              </a:ext>
            </a:extLst>
          </p:cNvPr>
          <p:cNvSpPr>
            <a:spLocks noGrp="1"/>
          </p:cNvSpPr>
          <p:nvPr>
            <p:ph type="title" idx="4294967295"/>
          </p:nvPr>
        </p:nvSpPr>
        <p:spPr>
          <a:xfrm>
            <a:off x="0" y="2533650"/>
            <a:ext cx="2905125" cy="1406525"/>
          </a:xfrm>
          <a:prstGeom prst="rect">
            <a:avLst/>
          </a:prstGeom>
          <a:noFill/>
        </p:spPr>
        <p:txBody>
          <a:bodyPr>
            <a:normAutofit/>
          </a:bodyPr>
          <a:lstStyle/>
          <a:p>
            <a:r>
              <a:rPr lang="en-ZA" sz="3999" b="1">
                <a:solidFill>
                  <a:schemeClr val="bg1"/>
                </a:solidFill>
              </a:rPr>
              <a:t>Thank You</a:t>
            </a:r>
          </a:p>
        </p:txBody>
      </p:sp>
      <p:sp>
        <p:nvSpPr>
          <p:cNvPr id="8" name="Freeform 14">
            <a:extLst>
              <a:ext uri="{FF2B5EF4-FFF2-40B4-BE49-F238E27FC236}">
                <a16:creationId xmlns:a16="http://schemas.microsoft.com/office/drawing/2014/main" id="{3DF5F3AE-28C6-432F-9C00-5B793846427C}"/>
              </a:ext>
            </a:extLst>
          </p:cNvPr>
          <p:cNvSpPr>
            <a:spLocks noChangeAspect="1"/>
          </p:cNvSpPr>
          <p:nvPr/>
        </p:nvSpPr>
        <p:spPr bwMode="auto">
          <a:xfrm>
            <a:off x="4283436" y="922249"/>
            <a:ext cx="5167309" cy="6008832"/>
          </a:xfrm>
          <a:custGeom>
            <a:avLst/>
            <a:gdLst>
              <a:gd name="T0" fmla="*/ 0 w 2536"/>
              <a:gd name="T1" fmla="*/ 0 h 2949"/>
              <a:gd name="T2" fmla="*/ 0 w 2536"/>
              <a:gd name="T3" fmla="*/ 2949 h 2949"/>
              <a:gd name="T4" fmla="*/ 2536 w 2536"/>
              <a:gd name="T5" fmla="*/ 1472 h 2949"/>
              <a:gd name="T6" fmla="*/ 0 w 2536"/>
              <a:gd name="T7" fmla="*/ 0 h 2949"/>
            </a:gdLst>
            <a:ahLst/>
            <a:cxnLst>
              <a:cxn ang="0">
                <a:pos x="T0" y="T1"/>
              </a:cxn>
              <a:cxn ang="0">
                <a:pos x="T2" y="T3"/>
              </a:cxn>
              <a:cxn ang="0">
                <a:pos x="T4" y="T5"/>
              </a:cxn>
              <a:cxn ang="0">
                <a:pos x="T6" y="T7"/>
              </a:cxn>
            </a:cxnLst>
            <a:rect l="0" t="0" r="r" b="b"/>
            <a:pathLst>
              <a:path w="2536" h="2949">
                <a:moveTo>
                  <a:pt x="0" y="0"/>
                </a:moveTo>
                <a:lnTo>
                  <a:pt x="0" y="2949"/>
                </a:lnTo>
                <a:lnTo>
                  <a:pt x="2536" y="1472"/>
                </a:lnTo>
                <a:lnTo>
                  <a:pt x="0" y="0"/>
                </a:lnTo>
                <a:close/>
              </a:path>
            </a:pathLst>
          </a:custGeom>
          <a:gradFill flip="none" rotWithShape="1">
            <a:gsLst>
              <a:gs pos="0">
                <a:schemeClr val="accent6">
                  <a:lumMod val="50000"/>
                  <a:alpha val="90000"/>
                </a:schemeClr>
              </a:gs>
              <a:gs pos="99000">
                <a:schemeClr val="accent6">
                  <a:lumMod val="60000"/>
                  <a:lumOff val="40000"/>
                  <a:alpha val="67000"/>
                </a:schemeClr>
              </a:gs>
            </a:gsLst>
            <a:lin ang="18900000" scaled="1"/>
            <a:tileRect/>
          </a:gradFill>
          <a:ln>
            <a:noFill/>
          </a:ln>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13">
            <a:extLst>
              <a:ext uri="{FF2B5EF4-FFF2-40B4-BE49-F238E27FC236}">
                <a16:creationId xmlns:a16="http://schemas.microsoft.com/office/drawing/2014/main" id="{9B86CCDA-CABD-4F1E-8158-8C89D0B3AC1D}"/>
              </a:ext>
            </a:extLst>
          </p:cNvPr>
          <p:cNvSpPr>
            <a:spLocks/>
          </p:cNvSpPr>
          <p:nvPr/>
        </p:nvSpPr>
        <p:spPr bwMode="auto">
          <a:xfrm>
            <a:off x="6324011" y="688235"/>
            <a:ext cx="1439488" cy="1663267"/>
          </a:xfrm>
          <a:custGeom>
            <a:avLst/>
            <a:gdLst>
              <a:gd name="T0" fmla="*/ 907 w 907"/>
              <a:gd name="T1" fmla="*/ 0 h 1048"/>
              <a:gd name="T2" fmla="*/ 0 w 907"/>
              <a:gd name="T3" fmla="*/ 524 h 1048"/>
              <a:gd name="T4" fmla="*/ 907 w 907"/>
              <a:gd name="T5" fmla="*/ 1048 h 1048"/>
              <a:gd name="T6" fmla="*/ 907 w 907"/>
              <a:gd name="T7" fmla="*/ 0 h 1048"/>
            </a:gdLst>
            <a:ahLst/>
            <a:cxnLst>
              <a:cxn ang="0">
                <a:pos x="T0" y="T1"/>
              </a:cxn>
              <a:cxn ang="0">
                <a:pos x="T2" y="T3"/>
              </a:cxn>
              <a:cxn ang="0">
                <a:pos x="T4" y="T5"/>
              </a:cxn>
              <a:cxn ang="0">
                <a:pos x="T6" y="T7"/>
              </a:cxn>
            </a:cxnLst>
            <a:rect l="0" t="0" r="r" b="b"/>
            <a:pathLst>
              <a:path w="907" h="1048">
                <a:moveTo>
                  <a:pt x="907" y="0"/>
                </a:moveTo>
                <a:lnTo>
                  <a:pt x="0" y="524"/>
                </a:lnTo>
                <a:lnTo>
                  <a:pt x="907" y="1048"/>
                </a:lnTo>
                <a:lnTo>
                  <a:pt x="907" y="0"/>
                </a:lnTo>
                <a:close/>
              </a:path>
            </a:pathLst>
          </a:custGeom>
          <a:solidFill>
            <a:srgbClr val="E0E1E3"/>
          </a:solidFill>
          <a:ln>
            <a:noFill/>
          </a:ln>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13">
            <a:extLst>
              <a:ext uri="{FF2B5EF4-FFF2-40B4-BE49-F238E27FC236}">
                <a16:creationId xmlns:a16="http://schemas.microsoft.com/office/drawing/2014/main" id="{8C06D95E-95E3-1540-8690-4E63ACDFEDF3}"/>
              </a:ext>
            </a:extLst>
          </p:cNvPr>
          <p:cNvSpPr>
            <a:spLocks/>
          </p:cNvSpPr>
          <p:nvPr/>
        </p:nvSpPr>
        <p:spPr bwMode="auto">
          <a:xfrm>
            <a:off x="6834725" y="759838"/>
            <a:ext cx="1439488" cy="1663267"/>
          </a:xfrm>
          <a:custGeom>
            <a:avLst/>
            <a:gdLst>
              <a:gd name="T0" fmla="*/ 907 w 907"/>
              <a:gd name="T1" fmla="*/ 0 h 1048"/>
              <a:gd name="T2" fmla="*/ 0 w 907"/>
              <a:gd name="T3" fmla="*/ 524 h 1048"/>
              <a:gd name="T4" fmla="*/ 907 w 907"/>
              <a:gd name="T5" fmla="*/ 1048 h 1048"/>
              <a:gd name="T6" fmla="*/ 907 w 907"/>
              <a:gd name="T7" fmla="*/ 0 h 1048"/>
            </a:gdLst>
            <a:ahLst/>
            <a:cxnLst>
              <a:cxn ang="0">
                <a:pos x="T0" y="T1"/>
              </a:cxn>
              <a:cxn ang="0">
                <a:pos x="T2" y="T3"/>
              </a:cxn>
              <a:cxn ang="0">
                <a:pos x="T4" y="T5"/>
              </a:cxn>
              <a:cxn ang="0">
                <a:pos x="T6" y="T7"/>
              </a:cxn>
            </a:cxnLst>
            <a:rect l="0" t="0" r="r" b="b"/>
            <a:pathLst>
              <a:path w="907" h="1048">
                <a:moveTo>
                  <a:pt x="907" y="0"/>
                </a:moveTo>
                <a:lnTo>
                  <a:pt x="0" y="524"/>
                </a:lnTo>
                <a:lnTo>
                  <a:pt x="907" y="1048"/>
                </a:lnTo>
                <a:lnTo>
                  <a:pt x="907" y="0"/>
                </a:lnTo>
                <a:close/>
              </a:path>
            </a:pathLst>
          </a:custGeom>
          <a:solidFill>
            <a:srgbClr val="FFC000"/>
          </a:solidFill>
          <a:ln>
            <a:noFill/>
          </a:ln>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05572C22-0210-4648-A9C5-734CE4ADD9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3568" y="3816118"/>
            <a:ext cx="1450844" cy="899280"/>
          </a:xfrm>
          <a:prstGeom prst="rect">
            <a:avLst/>
          </a:prstGeom>
        </p:spPr>
      </p:pic>
      <p:pic>
        <p:nvPicPr>
          <p:cNvPr id="13" name="Picture 6" descr="Image result for HCL logo">
            <a:extLst>
              <a:ext uri="{FF2B5EF4-FFF2-40B4-BE49-F238E27FC236}">
                <a16:creationId xmlns:a16="http://schemas.microsoft.com/office/drawing/2014/main" id="{14DBD392-E666-BC4E-ABB3-7E51F0750AB5}"/>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6243823" y="3816118"/>
            <a:ext cx="2621292" cy="71383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301FFFF7-6DB0-6547-BA91-A75B6636C1C2}"/>
              </a:ext>
            </a:extLst>
          </p:cNvPr>
          <p:cNvCxnSpPr/>
          <p:nvPr/>
        </p:nvCxnSpPr>
        <p:spPr bwMode="auto">
          <a:xfrm>
            <a:off x="6385902" y="3816118"/>
            <a:ext cx="0" cy="862846"/>
          </a:xfrm>
          <a:prstGeom prst="line">
            <a:avLst/>
          </a:prstGeom>
          <a:solidFill>
            <a:schemeClr val="accent1"/>
          </a:solidFill>
          <a:ln w="3175" cap="flat" cmpd="sng" algn="ctr">
            <a:solidFill>
              <a:schemeClr val="bg1"/>
            </a:solidFill>
            <a:prstDash val="solid"/>
            <a:miter lim="800000"/>
            <a:headEnd type="none" w="sm" len="sm"/>
            <a:tailEnd type="triangle" w="med" len="med"/>
          </a:ln>
          <a:effectLst/>
        </p:spPr>
      </p:cxnSp>
    </p:spTree>
    <p:extLst>
      <p:ext uri="{BB962C8B-B14F-4D97-AF65-F5344CB8AC3E}">
        <p14:creationId xmlns:p14="http://schemas.microsoft.com/office/powerpoint/2010/main" val="60827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sp>
        <p:nvSpPr>
          <p:cNvPr id="26" name="Rounded Rectangle 25"/>
          <p:cNvSpPr/>
          <p:nvPr/>
        </p:nvSpPr>
        <p:spPr>
          <a:xfrm>
            <a:off x="8137098" y="1078733"/>
            <a:ext cx="3862593" cy="3924366"/>
          </a:xfrm>
          <a:prstGeom prst="roundRect">
            <a:avLst>
              <a:gd name="adj" fmla="val 5413"/>
            </a:avLst>
          </a:prstGeom>
          <a:solidFill>
            <a:srgbClr val="E5F1FB">
              <a:alpha val="27000"/>
            </a:srgbClr>
          </a:solidFill>
          <a:ln w="57150">
            <a:solidFill>
              <a:srgbClr val="A4E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2" name="Rounded Rectangle 1"/>
          <p:cNvSpPr/>
          <p:nvPr/>
        </p:nvSpPr>
        <p:spPr>
          <a:xfrm>
            <a:off x="4124263" y="1067415"/>
            <a:ext cx="3862593" cy="3924366"/>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pic>
        <p:nvPicPr>
          <p:cNvPr id="3" name="Picture 2"/>
          <p:cNvPicPr>
            <a:picLocks noChangeAspect="1"/>
          </p:cNvPicPr>
          <p:nvPr/>
        </p:nvPicPr>
        <p:blipFill>
          <a:blip r:embed="rId3"/>
          <a:stretch>
            <a:fillRect/>
          </a:stretch>
        </p:blipFill>
        <p:spPr>
          <a:xfrm>
            <a:off x="5939" y="885505"/>
            <a:ext cx="3941577" cy="5971602"/>
          </a:xfrm>
          <a:prstGeom prst="rect">
            <a:avLst/>
          </a:prstGeom>
          <a:solidFill>
            <a:schemeClr val="accent5">
              <a:lumMod val="75000"/>
            </a:schemeClr>
          </a:solidFill>
        </p:spPr>
      </p:pic>
      <p:sp>
        <p:nvSpPr>
          <p:cNvPr id="25" name="TextBox 24"/>
          <p:cNvSpPr txBox="1"/>
          <p:nvPr/>
        </p:nvSpPr>
        <p:spPr>
          <a:xfrm>
            <a:off x="284355" y="179988"/>
            <a:ext cx="4506298"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Danish Brewing Major - 1 of 2</a:t>
            </a:r>
          </a:p>
        </p:txBody>
      </p:sp>
      <p:sp>
        <p:nvSpPr>
          <p:cNvPr id="35" name="TextBox 34"/>
          <p:cNvSpPr txBox="1"/>
          <p:nvPr/>
        </p:nvSpPr>
        <p:spPr>
          <a:xfrm>
            <a:off x="170649" y="1793663"/>
            <a:ext cx="3492179" cy="4035977"/>
          </a:xfrm>
          <a:prstGeom prst="rect">
            <a:avLst/>
          </a:prstGeom>
          <a:noFill/>
        </p:spPr>
        <p:txBody>
          <a:bodyPr wrap="square" rtlCol="0">
            <a:spAutoFit/>
          </a:bodyPr>
          <a:lstStyle/>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The purpose of the SharePoint site is to provide a global solution for handling of non-conformities registered during various types of Audits or evaluations.</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A user enters the SharePoint form and start registering data under the “Non-conformance registration” tab strip. After entering the data on the registration tab strip the NC should be saved. In principle all fields can be filled in initially. Not until the user have registered data in all required fields can the NC be saved.</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The person registered as responsible enters a number of actions – corrective and preventive – in order to indicate the immediate actions.</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If there is agreement on the fact that a root cause analysis is to be conducted, then the fields on the root cause analysis screen is filled out.</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This activity can have the consequence that additional corrective or preventive actions have to be performed.</a:t>
            </a:r>
          </a:p>
        </p:txBody>
      </p:sp>
      <p:sp>
        <p:nvSpPr>
          <p:cNvPr id="36" name="TextBox 35"/>
          <p:cNvSpPr txBox="1"/>
          <p:nvPr/>
        </p:nvSpPr>
        <p:spPr>
          <a:xfrm>
            <a:off x="283383" y="1323299"/>
            <a:ext cx="1633356"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A4EDFE"/>
                </a:solidFill>
                <a:latin typeface="Calibri" panose="020F0502020204030204"/>
              </a:rPr>
              <a:t>Business Objectives</a:t>
            </a:r>
          </a:p>
        </p:txBody>
      </p:sp>
      <p:sp>
        <p:nvSpPr>
          <p:cNvPr id="38" name="TextBox 37"/>
          <p:cNvSpPr txBox="1"/>
          <p:nvPr/>
        </p:nvSpPr>
        <p:spPr>
          <a:xfrm>
            <a:off x="4291215" y="1701289"/>
            <a:ext cx="3492179" cy="3302827"/>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150" b="1"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PowerApps</a:t>
            </a: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One </a:t>
            </a:r>
            <a:r>
              <a:rPr lang="en-US" sz="115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PowerApps</a:t>
            </a: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apps were developed. </a:t>
            </a:r>
            <a:r>
              <a:rPr lang="en-US" sz="115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PowerApps</a:t>
            </a: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application solution for handling of non-conformities registered during various types of Audits or evaluations i.e. Local Audit, External </a:t>
            </a:r>
            <a:r>
              <a:rPr lang="en-US" sz="115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Audit,EHS</a:t>
            </a: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Audit, ManTech Audit, Group quality </a:t>
            </a:r>
            <a:r>
              <a:rPr lang="en-US" sz="115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Audit,COM</a:t>
            </a: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Self-Assessment consulting visit.</a:t>
            </a:r>
            <a:endParaRPr lang="en-US" sz="115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Microsoft Flow </a:t>
            </a: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Many flows were built to send notifications and reminders for business reps to take actions when certain events occur (e.g. the overall trigger of the sending of emails is the saving of the NC. Then based on combinations and values of different fields emails are sent to specific roles.). Some of these are triggered from the apps( i.e. for unique permission based on the criticality), others execute automatically based on external events.</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p:cNvSpPr txBox="1"/>
          <p:nvPr/>
        </p:nvSpPr>
        <p:spPr>
          <a:xfrm>
            <a:off x="4574311" y="1279794"/>
            <a:ext cx="1120528" cy="307697"/>
          </a:xfrm>
          <a:prstGeom prst="rect">
            <a:avLst/>
          </a:prstGeom>
          <a:noFill/>
        </p:spPr>
        <p:txBody>
          <a:bodyPr wrap="none" rtlCol="0">
            <a:spAutoFit/>
          </a:bodyPr>
          <a:lstStyle/>
          <a:p>
            <a:pPr defTabSz="914126" fontAlgn="auto">
              <a:spcBef>
                <a:spcPts val="0"/>
              </a:spcBef>
              <a:spcAft>
                <a:spcPts val="0"/>
              </a:spcAft>
            </a:pPr>
            <a:r>
              <a:rPr lang="en-IN" sz="1400" b="1" i="1">
                <a:solidFill>
                  <a:prstClr val="black"/>
                </a:solidFill>
                <a:latin typeface="Calibri" panose="020F0502020204030204"/>
              </a:rPr>
              <a:t>HCL Solution</a:t>
            </a:r>
          </a:p>
        </p:txBody>
      </p:sp>
      <p:sp>
        <p:nvSpPr>
          <p:cNvPr id="40" name="TextBox 39"/>
          <p:cNvSpPr txBox="1"/>
          <p:nvPr/>
        </p:nvSpPr>
        <p:spPr>
          <a:xfrm>
            <a:off x="8317536" y="1696832"/>
            <a:ext cx="3492179" cy="3356816"/>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Unified database allows detailed analysis on audit  performance which was not possible before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Can ensure audit reps are focusing on the most important assign reports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~16 hours saved per month per audit rep, using the app is quicker than excel and email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 more searching through emails; considerable time savings for supervisors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Everyone stays up to date through automated emails and notifications via Flow</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Record discretion and privacy maintained for group of users.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Easy for reporting and performance.</a:t>
            </a:r>
          </a:p>
          <a:p>
            <a:pPr marL="342900" marR="0" lvl="0" indent="-342900">
              <a:lnSpc>
                <a:spcPct val="107000"/>
              </a:lnSpc>
              <a:spcBef>
                <a:spcPts val="0"/>
              </a:spcBef>
              <a:spcAft>
                <a:spcPts val="80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~10 times faster process for correction and prevention steps and closer for audit item</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p:cNvSpPr txBox="1"/>
          <p:nvPr/>
        </p:nvSpPr>
        <p:spPr>
          <a:xfrm>
            <a:off x="8600631" y="1275337"/>
            <a:ext cx="1535918" cy="307697"/>
          </a:xfrm>
          <a:prstGeom prst="rect">
            <a:avLst/>
          </a:prstGeom>
          <a:noFill/>
        </p:spPr>
        <p:txBody>
          <a:bodyPr wrap="none" rtlCol="0">
            <a:spAutoFit/>
          </a:bodyPr>
          <a:lstStyle/>
          <a:p>
            <a:pPr defTabSz="914126" fontAlgn="auto">
              <a:spcBef>
                <a:spcPts val="0"/>
              </a:spcBef>
              <a:spcAft>
                <a:spcPts val="0"/>
              </a:spcAft>
            </a:pPr>
            <a:r>
              <a:rPr lang="en-IN" sz="1400" b="1" i="1">
                <a:solidFill>
                  <a:prstClr val="black"/>
                </a:solidFill>
                <a:latin typeface="Calibri" panose="020F0502020204030204"/>
              </a:rPr>
              <a:t>Customer Benefits</a:t>
            </a:r>
          </a:p>
        </p:txBody>
      </p:sp>
      <p:sp>
        <p:nvSpPr>
          <p:cNvPr id="44" name="TextBox 43"/>
          <p:cNvSpPr txBox="1"/>
          <p:nvPr/>
        </p:nvSpPr>
        <p:spPr>
          <a:xfrm>
            <a:off x="6170880" y="5586663"/>
            <a:ext cx="4577447" cy="276999"/>
          </a:xfrm>
          <a:prstGeom prst="rect">
            <a:avLst/>
          </a:prstGeom>
          <a:noFill/>
        </p:spPr>
        <p:txBody>
          <a:bodyPr wrap="square" rtlCol="0">
            <a:spAutoFit/>
          </a:bodyPr>
          <a:lstStyle/>
          <a:p>
            <a:pPr defTabSz="914126" fontAlgn="auto">
              <a:spcBef>
                <a:spcPts val="0"/>
              </a:spcBef>
              <a:spcAft>
                <a:spcPts val="0"/>
              </a:spcAft>
            </a:pPr>
            <a:r>
              <a:rPr lang="en-US" sz="1200" b="1" i="1" dirty="0">
                <a:solidFill>
                  <a:prstClr val="black"/>
                </a:solidFill>
                <a:latin typeface="Calibri" panose="020F0502020204030204" pitchFamily="34" charset="0"/>
              </a:rPr>
              <a:t>O365, MS Flow, Power Apps</a:t>
            </a:r>
            <a:endParaRPr lang="en-IN" sz="1200" dirty="0">
              <a:solidFill>
                <a:prstClr val="black"/>
              </a:solidFill>
              <a:latin typeface="Calibri" panose="020F0502020204030204"/>
            </a:endParaRPr>
          </a:p>
        </p:txBody>
      </p:sp>
      <p:sp>
        <p:nvSpPr>
          <p:cNvPr id="45" name="TextBox 44"/>
          <p:cNvSpPr txBox="1"/>
          <p:nvPr/>
        </p:nvSpPr>
        <p:spPr>
          <a:xfrm>
            <a:off x="4124262" y="5273135"/>
            <a:ext cx="1937911" cy="307697"/>
          </a:xfrm>
          <a:prstGeom prst="rect">
            <a:avLst/>
          </a:prstGeom>
          <a:noFill/>
        </p:spPr>
        <p:txBody>
          <a:bodyPr wrap="none" rtlCol="0">
            <a:spAutoFit/>
          </a:bodyPr>
          <a:lstStyle/>
          <a:p>
            <a:pPr defTabSz="914126" fontAlgn="auto">
              <a:spcBef>
                <a:spcPts val="0"/>
              </a:spcBef>
              <a:spcAft>
                <a:spcPts val="0"/>
              </a:spcAft>
            </a:pPr>
            <a:r>
              <a:rPr lang="en-IN" sz="1400" b="1" i="1" u="sng">
                <a:solidFill>
                  <a:srgbClr val="E7E6E6">
                    <a:lumMod val="50000"/>
                  </a:srgbClr>
                </a:solidFill>
                <a:latin typeface="Calibri" panose="020F0502020204030204"/>
              </a:rPr>
              <a:t>Technologies Leveraged</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21" name="Picture 2" descr="mYndNex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07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sp>
        <p:nvSpPr>
          <p:cNvPr id="25" name="TextBox 24"/>
          <p:cNvSpPr txBox="1"/>
          <p:nvPr/>
        </p:nvSpPr>
        <p:spPr>
          <a:xfrm>
            <a:off x="284355" y="179988"/>
            <a:ext cx="6834902" cy="523092"/>
          </a:xfrm>
          <a:prstGeom prst="rect">
            <a:avLst/>
          </a:prstGeom>
          <a:noFill/>
          <a:effectLst/>
        </p:spPr>
        <p:txBody>
          <a:bodyPr wrap="squar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Danish Brewing Major (Snapshots)</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22" name="Picture 21" descr="cid:image003.jpg@01D3EE97.8C761E6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32495" y="749664"/>
            <a:ext cx="5212080" cy="3076575"/>
          </a:xfrm>
          <a:prstGeom prst="rect">
            <a:avLst/>
          </a:prstGeom>
          <a:noFill/>
          <a:ln>
            <a:noFill/>
          </a:ln>
        </p:spPr>
      </p:pic>
      <p:pic>
        <p:nvPicPr>
          <p:cNvPr id="23" name="Picture 22"/>
          <p:cNvPicPr/>
          <p:nvPr/>
        </p:nvPicPr>
        <p:blipFill>
          <a:blip r:embed="rId5"/>
          <a:stretch>
            <a:fillRect/>
          </a:stretch>
        </p:blipFill>
        <p:spPr>
          <a:xfrm>
            <a:off x="6668222" y="836993"/>
            <a:ext cx="5212080" cy="2581275"/>
          </a:xfrm>
          <a:prstGeom prst="rect">
            <a:avLst/>
          </a:prstGeom>
          <a:ln>
            <a:noFill/>
          </a:ln>
          <a:effectLst>
            <a:outerShdw blurRad="292100" dist="139700" dir="2700000" algn="tl" rotWithShape="0">
              <a:srgbClr val="333333">
                <a:alpha val="65000"/>
              </a:srgbClr>
            </a:outerShdw>
          </a:effectLst>
        </p:spPr>
      </p:pic>
      <p:pic>
        <p:nvPicPr>
          <p:cNvPr id="24" name="Picture 23" descr="cid:image004.jpg@01D3EE97.8C761E6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90487" y="3694701"/>
            <a:ext cx="5212080" cy="3119120"/>
          </a:xfrm>
          <a:prstGeom prst="rect">
            <a:avLst/>
          </a:prstGeom>
          <a:noFill/>
          <a:ln>
            <a:noFill/>
          </a:ln>
        </p:spPr>
      </p:pic>
      <p:pic>
        <p:nvPicPr>
          <p:cNvPr id="27" name="Picture 26" descr="cid:image011.jpg@01D3EE97.8C761E60"/>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536796" y="3571543"/>
            <a:ext cx="5669280" cy="3121025"/>
          </a:xfrm>
          <a:prstGeom prst="rect">
            <a:avLst/>
          </a:prstGeom>
          <a:noFill/>
          <a:ln>
            <a:noFill/>
          </a:ln>
        </p:spPr>
      </p:pic>
      <p:pic>
        <p:nvPicPr>
          <p:cNvPr id="14" name="Picture 2" descr="mYndNext"/>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383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sp>
        <p:nvSpPr>
          <p:cNvPr id="26" name="Rounded Rectangle 25"/>
          <p:cNvSpPr/>
          <p:nvPr/>
        </p:nvSpPr>
        <p:spPr>
          <a:xfrm>
            <a:off x="8137098" y="1078733"/>
            <a:ext cx="3862593" cy="3924366"/>
          </a:xfrm>
          <a:prstGeom prst="roundRect">
            <a:avLst>
              <a:gd name="adj" fmla="val 5413"/>
            </a:avLst>
          </a:prstGeom>
          <a:solidFill>
            <a:srgbClr val="E5F1FB">
              <a:alpha val="27000"/>
            </a:srgbClr>
          </a:solidFill>
          <a:ln w="57150">
            <a:solidFill>
              <a:srgbClr val="A4E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2" name="Rounded Rectangle 1"/>
          <p:cNvSpPr/>
          <p:nvPr/>
        </p:nvSpPr>
        <p:spPr>
          <a:xfrm>
            <a:off x="4124263" y="1067414"/>
            <a:ext cx="3862593" cy="5563981"/>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pic>
        <p:nvPicPr>
          <p:cNvPr id="3" name="Picture 2"/>
          <p:cNvPicPr>
            <a:picLocks noChangeAspect="1"/>
          </p:cNvPicPr>
          <p:nvPr/>
        </p:nvPicPr>
        <p:blipFill>
          <a:blip r:embed="rId3"/>
          <a:stretch>
            <a:fillRect/>
          </a:stretch>
        </p:blipFill>
        <p:spPr>
          <a:xfrm>
            <a:off x="5939" y="885505"/>
            <a:ext cx="3941577" cy="5971602"/>
          </a:xfrm>
          <a:prstGeom prst="rect">
            <a:avLst/>
          </a:prstGeom>
          <a:solidFill>
            <a:schemeClr val="accent5">
              <a:lumMod val="75000"/>
            </a:schemeClr>
          </a:solidFill>
        </p:spPr>
      </p:pic>
      <p:sp>
        <p:nvSpPr>
          <p:cNvPr id="25" name="TextBox 24"/>
          <p:cNvSpPr txBox="1"/>
          <p:nvPr/>
        </p:nvSpPr>
        <p:spPr>
          <a:xfrm>
            <a:off x="284355" y="179988"/>
            <a:ext cx="4506298"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Danish Brewing Major - 2 of 2</a:t>
            </a:r>
          </a:p>
        </p:txBody>
      </p:sp>
      <p:sp>
        <p:nvSpPr>
          <p:cNvPr id="35" name="TextBox 34"/>
          <p:cNvSpPr txBox="1"/>
          <p:nvPr/>
        </p:nvSpPr>
        <p:spPr>
          <a:xfrm>
            <a:off x="170649" y="1793663"/>
            <a:ext cx="3492179" cy="2652649"/>
          </a:xfrm>
          <a:prstGeom prst="rect">
            <a:avLst/>
          </a:prstGeom>
          <a:noFill/>
        </p:spPr>
        <p:txBody>
          <a:bodyPr wrap="square" rtlCol="0">
            <a:spAutoFit/>
          </a:bodyPr>
          <a:lstStyle/>
          <a:p>
            <a:pPr marL="17145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The requirement was to provide OOB training pages in SharePoint Online, where a video is shown of the webinar for training purpose and logged in user needs to fill up a survey to mark his/her attendance.</a:t>
            </a:r>
          </a:p>
          <a:p>
            <a:pPr marL="17145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All this should be done on a single page to save multiple clicks or navigation.</a:t>
            </a:r>
          </a:p>
          <a:p>
            <a:pPr marL="17145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Admin should be able to share the link of page with appropriate audience.</a:t>
            </a:r>
          </a:p>
          <a:p>
            <a:pPr marL="17145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Videos should be uploaded at a place where no unauthorized person can view or share them.</a:t>
            </a:r>
          </a:p>
          <a:p>
            <a:pPr marL="17145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Survey report should be available to Admin of the survey only</a:t>
            </a:r>
          </a:p>
        </p:txBody>
      </p:sp>
      <p:sp>
        <p:nvSpPr>
          <p:cNvPr id="36" name="TextBox 35"/>
          <p:cNvSpPr txBox="1"/>
          <p:nvPr/>
        </p:nvSpPr>
        <p:spPr>
          <a:xfrm>
            <a:off x="283383" y="1323299"/>
            <a:ext cx="1633356"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A4EDFE"/>
                </a:solidFill>
                <a:latin typeface="Calibri" panose="020F0502020204030204"/>
              </a:rPr>
              <a:t>Business Objectives</a:t>
            </a:r>
          </a:p>
        </p:txBody>
      </p:sp>
      <p:sp>
        <p:nvSpPr>
          <p:cNvPr id="38" name="TextBox 37"/>
          <p:cNvSpPr txBox="1"/>
          <p:nvPr/>
        </p:nvSpPr>
        <p:spPr>
          <a:xfrm>
            <a:off x="4196852" y="1583034"/>
            <a:ext cx="3492179" cy="5006948"/>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1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Microsoft Forms</a:t>
            </a: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MS Forms were leveraged to full fill the survey requirement. Admin can create multiple surveys for different trainings and can view the results in excel with some more details like logged in user email id, date when he/she completed the survey, how much time he/she took to fill the survey, along with the answers of survey. This result gets saved in personal one drive of admin and can be accessed anytime. Also, with many other settings of MS Forms like – make this survey available to users within organization or anonymous access is permitted – Admin can completely handle its usage.</a:t>
            </a:r>
            <a:endParaRPr lang="en-US" sz="115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5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Microsoft Stream </a:t>
            </a: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MS Stream was used to upload the training videos with in Groups, so that no unauthorized user access or share the video. It also gives flexibility to add thumbnail/cover image of the video.</a:t>
            </a:r>
            <a:endParaRPr lang="en-US" sz="115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Once form was created and video was uploaded, both were merged using OOB web parts – MS Stream and Microsoft Form, on single page of SPO to provide the solution of requirement. </a:t>
            </a:r>
            <a:endParaRPr lang="en-US" sz="115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For end user, a dashboard was created from where links to training page are available. This dashboard was created using list view web part of Links type of list.</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p:cNvSpPr txBox="1"/>
          <p:nvPr/>
        </p:nvSpPr>
        <p:spPr>
          <a:xfrm>
            <a:off x="4574311" y="1279794"/>
            <a:ext cx="1120528" cy="307697"/>
          </a:xfrm>
          <a:prstGeom prst="rect">
            <a:avLst/>
          </a:prstGeom>
          <a:noFill/>
        </p:spPr>
        <p:txBody>
          <a:bodyPr wrap="none" rtlCol="0">
            <a:spAutoFit/>
          </a:bodyPr>
          <a:lstStyle/>
          <a:p>
            <a:pPr defTabSz="914126" fontAlgn="auto">
              <a:spcBef>
                <a:spcPts val="0"/>
              </a:spcBef>
              <a:spcAft>
                <a:spcPts val="0"/>
              </a:spcAft>
            </a:pPr>
            <a:r>
              <a:rPr lang="en-IN" sz="1400" b="1" i="1">
                <a:solidFill>
                  <a:prstClr val="black"/>
                </a:solidFill>
                <a:latin typeface="Calibri" panose="020F0502020204030204"/>
              </a:rPr>
              <a:t>HCL Solution</a:t>
            </a:r>
          </a:p>
        </p:txBody>
      </p:sp>
      <p:sp>
        <p:nvSpPr>
          <p:cNvPr id="40" name="TextBox 39"/>
          <p:cNvSpPr txBox="1"/>
          <p:nvPr/>
        </p:nvSpPr>
        <p:spPr>
          <a:xfrm>
            <a:off x="8317536" y="1696832"/>
            <a:ext cx="3492179" cy="2850267"/>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Unified type of training pages.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Survey response can be exported to excel which make it easy for analysis purpose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Survey response captures all relevant information of logged in user like email id and date time when survey was completed.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Admin can configure survey to get notification every time a user completes a survey.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Admin can share survey template if require within the organization, so that someone else can also set up a survey on his behalf.</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End user gets the training video and attendance survey, both on same page, which makes it user friendly.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p:cNvSpPr txBox="1"/>
          <p:nvPr/>
        </p:nvSpPr>
        <p:spPr>
          <a:xfrm>
            <a:off x="8600631" y="1275337"/>
            <a:ext cx="1535918" cy="307697"/>
          </a:xfrm>
          <a:prstGeom prst="rect">
            <a:avLst/>
          </a:prstGeom>
          <a:noFill/>
        </p:spPr>
        <p:txBody>
          <a:bodyPr wrap="none" rtlCol="0">
            <a:spAutoFit/>
          </a:bodyPr>
          <a:lstStyle/>
          <a:p>
            <a:pPr defTabSz="914126" fontAlgn="auto">
              <a:spcBef>
                <a:spcPts val="0"/>
              </a:spcBef>
              <a:spcAft>
                <a:spcPts val="0"/>
              </a:spcAft>
            </a:pPr>
            <a:r>
              <a:rPr lang="en-IN" sz="1400" b="1" i="1">
                <a:solidFill>
                  <a:prstClr val="black"/>
                </a:solidFill>
                <a:latin typeface="Calibri" panose="020F0502020204030204"/>
              </a:rPr>
              <a:t>Customer Benefits</a:t>
            </a:r>
          </a:p>
        </p:txBody>
      </p:sp>
      <p:sp>
        <p:nvSpPr>
          <p:cNvPr id="44" name="TextBox 43"/>
          <p:cNvSpPr txBox="1"/>
          <p:nvPr/>
        </p:nvSpPr>
        <p:spPr>
          <a:xfrm>
            <a:off x="9678294" y="5952557"/>
            <a:ext cx="2321398" cy="276999"/>
          </a:xfrm>
          <a:prstGeom prst="rect">
            <a:avLst/>
          </a:prstGeom>
          <a:noFill/>
        </p:spPr>
        <p:txBody>
          <a:bodyPr wrap="square" rtlCol="0">
            <a:spAutoFit/>
          </a:bodyPr>
          <a:lstStyle/>
          <a:p>
            <a:pPr defTabSz="914126" fontAlgn="auto">
              <a:spcBef>
                <a:spcPts val="0"/>
              </a:spcBef>
              <a:spcAft>
                <a:spcPts val="0"/>
              </a:spcAft>
            </a:pPr>
            <a:r>
              <a:rPr lang="en-US" sz="1200" b="1" i="1" dirty="0">
                <a:solidFill>
                  <a:prstClr val="black"/>
                </a:solidFill>
                <a:latin typeface="Calibri" panose="020F0502020204030204" pitchFamily="34" charset="0"/>
              </a:rPr>
              <a:t>O365, MS Forms, MS Steams</a:t>
            </a:r>
            <a:endParaRPr lang="en-IN" sz="1200" dirty="0">
              <a:solidFill>
                <a:prstClr val="black"/>
              </a:solidFill>
              <a:latin typeface="Calibri" panose="020F0502020204030204"/>
            </a:endParaRPr>
          </a:p>
        </p:txBody>
      </p:sp>
      <p:sp>
        <p:nvSpPr>
          <p:cNvPr id="45" name="TextBox 44"/>
          <p:cNvSpPr txBox="1"/>
          <p:nvPr/>
        </p:nvSpPr>
        <p:spPr>
          <a:xfrm>
            <a:off x="8137098" y="5644780"/>
            <a:ext cx="2209937" cy="307777"/>
          </a:xfrm>
          <a:prstGeom prst="rect">
            <a:avLst/>
          </a:prstGeom>
          <a:noFill/>
        </p:spPr>
        <p:txBody>
          <a:bodyPr wrap="square" rtlCol="0">
            <a:spAutoFit/>
          </a:bodyPr>
          <a:lstStyle/>
          <a:p>
            <a:pPr defTabSz="914126" fontAlgn="auto">
              <a:spcBef>
                <a:spcPts val="0"/>
              </a:spcBef>
              <a:spcAft>
                <a:spcPts val="0"/>
              </a:spcAft>
            </a:pPr>
            <a:r>
              <a:rPr lang="en-IN" sz="1400" b="1" i="1" u="sng" dirty="0">
                <a:solidFill>
                  <a:srgbClr val="E7E6E6">
                    <a:lumMod val="50000"/>
                  </a:srgbClr>
                </a:solidFill>
                <a:latin typeface="Calibri" panose="020F0502020204030204"/>
              </a:rPr>
              <a:t>Technologies Leveraged</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21" name="Picture 2" descr="mYndNex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92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sp>
        <p:nvSpPr>
          <p:cNvPr id="25" name="TextBox 24"/>
          <p:cNvSpPr txBox="1"/>
          <p:nvPr/>
        </p:nvSpPr>
        <p:spPr>
          <a:xfrm>
            <a:off x="284355" y="179988"/>
            <a:ext cx="5201873"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Danish Brewing Major (Snapshots)</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284355" y="1077808"/>
            <a:ext cx="2926080" cy="4480560"/>
          </a:xfrm>
          <a:prstGeom prst="rect">
            <a:avLst/>
          </a:prstGeom>
        </p:spPr>
      </p:pic>
      <p:pic>
        <p:nvPicPr>
          <p:cNvPr id="16" name="Picture 15"/>
          <p:cNvPicPr/>
          <p:nvPr/>
        </p:nvPicPr>
        <p:blipFill>
          <a:blip r:embed="rId4">
            <a:extLst>
              <a:ext uri="{28A0092B-C50C-407E-A947-70E740481C1C}">
                <a14:useLocalDpi xmlns:a14="http://schemas.microsoft.com/office/drawing/2010/main" val="0"/>
              </a:ext>
            </a:extLst>
          </a:blip>
          <a:stretch>
            <a:fillRect/>
          </a:stretch>
        </p:blipFill>
        <p:spPr>
          <a:xfrm>
            <a:off x="4621264" y="1125483"/>
            <a:ext cx="2926080" cy="4480560"/>
          </a:xfrm>
          <a:prstGeom prst="rect">
            <a:avLst/>
          </a:prstGeom>
        </p:spPr>
      </p:pic>
      <p:pic>
        <p:nvPicPr>
          <p:cNvPr id="17" name="Picture 16"/>
          <p:cNvPicPr/>
          <p:nvPr/>
        </p:nvPicPr>
        <p:blipFill>
          <a:blip r:embed="rId5"/>
          <a:stretch>
            <a:fillRect/>
          </a:stretch>
        </p:blipFill>
        <p:spPr>
          <a:xfrm>
            <a:off x="8973290" y="1245766"/>
            <a:ext cx="2926080" cy="4480560"/>
          </a:xfrm>
          <a:prstGeom prst="rect">
            <a:avLst/>
          </a:prstGeom>
        </p:spPr>
      </p:pic>
      <p:pic>
        <p:nvPicPr>
          <p:cNvPr id="13" name="Picture 2" descr="mYndNex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20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sp>
        <p:nvSpPr>
          <p:cNvPr id="26" name="Rounded Rectangle 25"/>
          <p:cNvSpPr/>
          <p:nvPr/>
        </p:nvSpPr>
        <p:spPr>
          <a:xfrm>
            <a:off x="8137098" y="1078733"/>
            <a:ext cx="3862593" cy="3924366"/>
          </a:xfrm>
          <a:prstGeom prst="roundRect">
            <a:avLst>
              <a:gd name="adj" fmla="val 5413"/>
            </a:avLst>
          </a:prstGeom>
          <a:solidFill>
            <a:srgbClr val="E5F1FB">
              <a:alpha val="27000"/>
            </a:srgbClr>
          </a:solidFill>
          <a:ln w="57150">
            <a:solidFill>
              <a:srgbClr val="A4E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2" name="Rounded Rectangle 1"/>
          <p:cNvSpPr/>
          <p:nvPr/>
        </p:nvSpPr>
        <p:spPr>
          <a:xfrm>
            <a:off x="4124263" y="1067415"/>
            <a:ext cx="3862593" cy="5733548"/>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pic>
        <p:nvPicPr>
          <p:cNvPr id="3" name="Picture 2"/>
          <p:cNvPicPr>
            <a:picLocks noChangeAspect="1"/>
          </p:cNvPicPr>
          <p:nvPr/>
        </p:nvPicPr>
        <p:blipFill>
          <a:blip r:embed="rId3"/>
          <a:stretch>
            <a:fillRect/>
          </a:stretch>
        </p:blipFill>
        <p:spPr>
          <a:xfrm>
            <a:off x="5939" y="885505"/>
            <a:ext cx="3941577" cy="5971602"/>
          </a:xfrm>
          <a:prstGeom prst="rect">
            <a:avLst/>
          </a:prstGeom>
          <a:solidFill>
            <a:schemeClr val="accent5">
              <a:lumMod val="75000"/>
            </a:schemeClr>
          </a:solidFill>
        </p:spPr>
      </p:pic>
      <p:sp>
        <p:nvSpPr>
          <p:cNvPr id="25" name="TextBox 24"/>
          <p:cNvSpPr txBox="1"/>
          <p:nvPr/>
        </p:nvSpPr>
        <p:spPr>
          <a:xfrm>
            <a:off x="284355" y="179988"/>
            <a:ext cx="6350265"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American Multinational Elevator Company</a:t>
            </a:r>
          </a:p>
        </p:txBody>
      </p:sp>
      <p:sp>
        <p:nvSpPr>
          <p:cNvPr id="35" name="TextBox 34"/>
          <p:cNvSpPr txBox="1"/>
          <p:nvPr/>
        </p:nvSpPr>
        <p:spPr>
          <a:xfrm>
            <a:off x="170649" y="1793663"/>
            <a:ext cx="3492179" cy="3640740"/>
          </a:xfrm>
          <a:prstGeom prst="rect">
            <a:avLst/>
          </a:prstGeom>
          <a:noFill/>
        </p:spPr>
        <p:txBody>
          <a:bodyPr wrap="square" rtlCol="0">
            <a:spAutoFit/>
          </a:bodyPr>
          <a:lstStyle/>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No consistent interface for customer segmentation reports.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Customer Segmentation logic is exist in Microsoft Access database which is not so powerful to meet ongoing  report requirements.</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Existing Legacy model not helps to extend the data &amp; logic model to adapt new sources dynamically.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Analytic  models are not exist in current solution which cause to miss the predictability of cancel &amp; Resign contracts</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Widening of ETL window and resulted delays were also impacting the downstream users which were dependent on them.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Currently Data fresh happens quarterly in which the customer wants to happen Monthly</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Currently all the reporting is done in excel</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Need to store Old data  in Excel for any reference</a:t>
            </a:r>
          </a:p>
        </p:txBody>
      </p:sp>
      <p:sp>
        <p:nvSpPr>
          <p:cNvPr id="36" name="TextBox 35"/>
          <p:cNvSpPr txBox="1"/>
          <p:nvPr/>
        </p:nvSpPr>
        <p:spPr>
          <a:xfrm>
            <a:off x="283383" y="1323299"/>
            <a:ext cx="1633356"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A4EDFE"/>
                </a:solidFill>
                <a:latin typeface="Calibri" panose="020F0502020204030204"/>
              </a:rPr>
              <a:t>Business Objectives</a:t>
            </a:r>
          </a:p>
        </p:txBody>
      </p:sp>
      <p:sp>
        <p:nvSpPr>
          <p:cNvPr id="38" name="TextBox 37"/>
          <p:cNvSpPr txBox="1"/>
          <p:nvPr/>
        </p:nvSpPr>
        <p:spPr>
          <a:xfrm>
            <a:off x="4278196" y="1764623"/>
            <a:ext cx="3492179" cy="4534126"/>
          </a:xfrm>
          <a:prstGeom prst="rect">
            <a:avLst/>
          </a:prstGeom>
          <a:noFill/>
        </p:spPr>
        <p:txBody>
          <a:bodyPr wrap="square" rtlCol="0">
            <a:spAutoFit/>
          </a:bodyPr>
          <a:lstStyle/>
          <a:p>
            <a:pPr lvl="0" defTabSz="685800" fontAlgn="auto">
              <a:lnSpc>
                <a:spcPct val="140000"/>
              </a:lnSpc>
              <a:spcBef>
                <a:spcPct val="20000"/>
              </a:spcBef>
              <a:spcAft>
                <a:spcPts val="0"/>
              </a:spcAft>
              <a:buClr>
                <a:srgbClr val="333399"/>
              </a:buClr>
              <a:defRPr/>
            </a:pPr>
            <a:r>
              <a:rPr lang="en-US" sz="1100" kern="0" dirty="0">
                <a:solidFill>
                  <a:srgbClr val="000000"/>
                </a:solidFill>
                <a:latin typeface="+mn-lt"/>
                <a:cs typeface="Times New Roman" pitchFamily="18" charset="0"/>
                <a:sym typeface="Helvetica" panose="020B0604020202020204" pitchFamily="34" charset="0"/>
              </a:rPr>
              <a:t>HCL provided End to End development and maintenance support  for implementing  Customer segmentation of data from large number of  upstream applications. </a:t>
            </a:r>
          </a:p>
          <a:p>
            <a:pPr marL="171450" lvl="0" indent="-171450" defTabSz="685800" fontAlgn="auto">
              <a:lnSpc>
                <a:spcPct val="140000"/>
              </a:lnSpc>
              <a:spcBef>
                <a:spcPct val="20000"/>
              </a:spcBef>
              <a:spcAft>
                <a:spcPts val="0"/>
              </a:spcAft>
              <a:buClr>
                <a:srgbClr val="333399"/>
              </a:buClr>
              <a:buFont typeface="Arial" panose="020B0604020202020204" pitchFamily="34" charset="0"/>
              <a:buChar char="•"/>
              <a:defRPr/>
            </a:pPr>
            <a:r>
              <a:rPr lang="en-US" sz="1100" kern="0" dirty="0">
                <a:solidFill>
                  <a:srgbClr val="000000"/>
                </a:solidFill>
                <a:latin typeface="+mn-lt"/>
                <a:cs typeface="Times New Roman" pitchFamily="18" charset="0"/>
                <a:sym typeface="Helvetica" panose="020B0604020202020204" pitchFamily="34" charset="0"/>
              </a:rPr>
              <a:t>Solution is implemented with Operational and Security Framework.</a:t>
            </a:r>
          </a:p>
          <a:p>
            <a:pPr marL="171450" lvl="0" indent="-171450" defTabSz="685800" fontAlgn="auto">
              <a:lnSpc>
                <a:spcPct val="140000"/>
              </a:lnSpc>
              <a:spcBef>
                <a:spcPct val="20000"/>
              </a:spcBef>
              <a:spcAft>
                <a:spcPts val="0"/>
              </a:spcAft>
              <a:buClr>
                <a:srgbClr val="333399"/>
              </a:buClr>
              <a:buFont typeface="Arial" panose="020B0604020202020204" pitchFamily="34" charset="0"/>
              <a:buChar char="•"/>
              <a:defRPr/>
            </a:pPr>
            <a:r>
              <a:rPr lang="en-US" sz="1100" kern="0" dirty="0">
                <a:solidFill>
                  <a:srgbClr val="000000"/>
                </a:solidFill>
                <a:latin typeface="+mn-lt"/>
                <a:cs typeface="Times New Roman" pitchFamily="18" charset="0"/>
                <a:sym typeface="Helvetica" panose="020B0604020202020204" pitchFamily="34" charset="0"/>
              </a:rPr>
              <a:t>To provide the Reports with accurate data on a timely basis for Regional &amp; Branch Managers and Sales across regions in NAA  location.</a:t>
            </a:r>
          </a:p>
          <a:p>
            <a:pPr marL="171450" lvl="0" indent="-171450" defTabSz="685800" fontAlgn="auto">
              <a:lnSpc>
                <a:spcPct val="140000"/>
              </a:lnSpc>
              <a:spcBef>
                <a:spcPct val="20000"/>
              </a:spcBef>
              <a:spcAft>
                <a:spcPts val="0"/>
              </a:spcAft>
              <a:buClr>
                <a:srgbClr val="333399"/>
              </a:buClr>
              <a:buFont typeface="Arial" panose="020B0604020202020204" pitchFamily="34" charset="0"/>
              <a:buChar char="•"/>
              <a:defRPr/>
            </a:pPr>
            <a:r>
              <a:rPr lang="en-US" sz="1100" kern="0" dirty="0">
                <a:solidFill>
                  <a:srgbClr val="000000"/>
                </a:solidFill>
                <a:latin typeface="+mn-lt"/>
                <a:cs typeface="Times New Roman" pitchFamily="18" charset="0"/>
                <a:sym typeface="Helvetica" panose="020B0604020202020204" pitchFamily="34" charset="0"/>
              </a:rPr>
              <a:t>Enable the reporting solution  as Self  Service BI  to business users with POWER BI with Azure Active Directory for security and Dynamic RLS</a:t>
            </a:r>
          </a:p>
          <a:p>
            <a:pPr marL="171450" lvl="0" indent="-171450" defTabSz="685800" fontAlgn="auto">
              <a:lnSpc>
                <a:spcPct val="140000"/>
              </a:lnSpc>
              <a:spcBef>
                <a:spcPct val="20000"/>
              </a:spcBef>
              <a:spcAft>
                <a:spcPts val="0"/>
              </a:spcAft>
              <a:buClr>
                <a:srgbClr val="333399"/>
              </a:buClr>
              <a:buFont typeface="Arial" panose="020B0604020202020204" pitchFamily="34" charset="0"/>
              <a:buChar char="•"/>
              <a:defRPr/>
            </a:pPr>
            <a:r>
              <a:rPr lang="en-US" sz="1100" kern="0" dirty="0">
                <a:solidFill>
                  <a:srgbClr val="000000"/>
                </a:solidFill>
                <a:latin typeface="+mn-lt"/>
                <a:cs typeface="Times New Roman" pitchFamily="18" charset="0"/>
                <a:sym typeface="Helvetica" panose="020B0604020202020204" pitchFamily="34" charset="0"/>
              </a:rPr>
              <a:t>Azure SQL Server should contain Non revenue data only as per the Business requirement</a:t>
            </a:r>
          </a:p>
          <a:p>
            <a:pPr marL="171450" lvl="0" indent="-171450" defTabSz="685800" fontAlgn="auto">
              <a:lnSpc>
                <a:spcPct val="140000"/>
              </a:lnSpc>
              <a:spcBef>
                <a:spcPct val="20000"/>
              </a:spcBef>
              <a:spcAft>
                <a:spcPts val="0"/>
              </a:spcAft>
              <a:buClr>
                <a:srgbClr val="333399"/>
              </a:buClr>
              <a:buFont typeface="Arial" panose="020B0604020202020204" pitchFamily="34" charset="0"/>
              <a:buChar char="•"/>
              <a:defRPr/>
            </a:pPr>
            <a:r>
              <a:rPr lang="en-US" sz="1100" kern="0" dirty="0">
                <a:solidFill>
                  <a:srgbClr val="000000"/>
                </a:solidFill>
                <a:latin typeface="+mn-lt"/>
                <a:cs typeface="Times New Roman" pitchFamily="18" charset="0"/>
                <a:sym typeface="Helvetica" panose="020B0604020202020204" pitchFamily="34" charset="0"/>
              </a:rPr>
              <a:t>SSIS ETL framework for Data Processing</a:t>
            </a:r>
          </a:p>
          <a:p>
            <a:pPr marL="171450" lvl="0" indent="-171450" defTabSz="685800" fontAlgn="auto">
              <a:lnSpc>
                <a:spcPct val="140000"/>
              </a:lnSpc>
              <a:spcBef>
                <a:spcPct val="20000"/>
              </a:spcBef>
              <a:spcAft>
                <a:spcPts val="0"/>
              </a:spcAft>
              <a:buClr>
                <a:srgbClr val="333399"/>
              </a:buClr>
              <a:buFont typeface="Arial" panose="020B0604020202020204" pitchFamily="34" charset="0"/>
              <a:buChar char="•"/>
              <a:defRPr/>
            </a:pPr>
            <a:r>
              <a:rPr lang="en-US" sz="1100" kern="0" dirty="0">
                <a:solidFill>
                  <a:srgbClr val="000000"/>
                </a:solidFill>
                <a:latin typeface="+mn-lt"/>
                <a:cs typeface="Times New Roman" pitchFamily="18" charset="0"/>
                <a:sym typeface="Helvetica" panose="020B0604020202020204" pitchFamily="34" charset="0"/>
              </a:rPr>
              <a:t>On Premise to Azure SQL server data is been moved by Azure Data Factory by having intermediate as Azure Table Storage</a:t>
            </a:r>
          </a:p>
        </p:txBody>
      </p:sp>
      <p:sp>
        <p:nvSpPr>
          <p:cNvPr id="39" name="TextBox 38"/>
          <p:cNvSpPr txBox="1"/>
          <p:nvPr/>
        </p:nvSpPr>
        <p:spPr>
          <a:xfrm>
            <a:off x="4574311" y="1279794"/>
            <a:ext cx="1120528" cy="307697"/>
          </a:xfrm>
          <a:prstGeom prst="rect">
            <a:avLst/>
          </a:prstGeom>
          <a:noFill/>
        </p:spPr>
        <p:txBody>
          <a:bodyPr wrap="none" rtlCol="0">
            <a:spAutoFit/>
          </a:bodyPr>
          <a:lstStyle/>
          <a:p>
            <a:pPr defTabSz="914126" fontAlgn="auto">
              <a:spcBef>
                <a:spcPts val="0"/>
              </a:spcBef>
              <a:spcAft>
                <a:spcPts val="0"/>
              </a:spcAft>
            </a:pPr>
            <a:r>
              <a:rPr lang="en-IN" sz="1400" b="1" i="1">
                <a:solidFill>
                  <a:prstClr val="black"/>
                </a:solidFill>
                <a:latin typeface="Calibri" panose="020F0502020204030204"/>
              </a:rPr>
              <a:t>HCL Solution</a:t>
            </a:r>
          </a:p>
        </p:txBody>
      </p:sp>
      <p:sp>
        <p:nvSpPr>
          <p:cNvPr id="40" name="TextBox 39"/>
          <p:cNvSpPr txBox="1"/>
          <p:nvPr/>
        </p:nvSpPr>
        <p:spPr>
          <a:xfrm>
            <a:off x="8317536" y="1696832"/>
            <a:ext cx="3492179" cy="2850267"/>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Quick analysis of customer revenue, margin &amp; value data  by excel &amp; Power BI reports </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Scalable application to integrate multiple internal/ external sources</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Scalable application to Monthly Load from current Quarterly Load</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Automated the Dynamic RLS Capability in Power BI reports  and Maintaining the Security of Access of reports  with AAD and Power Shell </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End to end traceability through a metadata management (Operational Framework)</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Predicting customers further value and planned cancel contracts to take preventive actions to contract renewal</a:t>
            </a:r>
          </a:p>
        </p:txBody>
      </p:sp>
      <p:sp>
        <p:nvSpPr>
          <p:cNvPr id="41" name="TextBox 40"/>
          <p:cNvSpPr txBox="1"/>
          <p:nvPr/>
        </p:nvSpPr>
        <p:spPr>
          <a:xfrm>
            <a:off x="8600631" y="1275337"/>
            <a:ext cx="1535918" cy="307697"/>
          </a:xfrm>
          <a:prstGeom prst="rect">
            <a:avLst/>
          </a:prstGeom>
          <a:noFill/>
        </p:spPr>
        <p:txBody>
          <a:bodyPr wrap="none" rtlCol="0">
            <a:spAutoFit/>
          </a:bodyPr>
          <a:lstStyle/>
          <a:p>
            <a:pPr defTabSz="914126" fontAlgn="auto">
              <a:spcBef>
                <a:spcPts val="0"/>
              </a:spcBef>
              <a:spcAft>
                <a:spcPts val="0"/>
              </a:spcAft>
            </a:pPr>
            <a:r>
              <a:rPr lang="en-IN" sz="1400" b="1" i="1">
                <a:solidFill>
                  <a:prstClr val="black"/>
                </a:solidFill>
                <a:latin typeface="Calibri" panose="020F0502020204030204"/>
              </a:rPr>
              <a:t>Customer Benefits</a:t>
            </a:r>
          </a:p>
        </p:txBody>
      </p:sp>
      <p:sp>
        <p:nvSpPr>
          <p:cNvPr id="44" name="TextBox 43"/>
          <p:cNvSpPr txBox="1"/>
          <p:nvPr/>
        </p:nvSpPr>
        <p:spPr>
          <a:xfrm>
            <a:off x="8431154" y="5514277"/>
            <a:ext cx="3378561" cy="1292662"/>
          </a:xfrm>
          <a:prstGeom prst="rect">
            <a:avLst/>
          </a:prstGeom>
          <a:noFill/>
        </p:spPr>
        <p:txBody>
          <a:bodyPr wrap="square" rtlCol="0">
            <a:spAutoFit/>
          </a:bodyPr>
          <a:lstStyle/>
          <a:p>
            <a:pPr marL="128588" indent="-128588" defTabSz="685800" eaLnBrk="1" fontAlgn="auto" hangingPunct="1">
              <a:lnSpc>
                <a:spcPct val="130000"/>
              </a:lnSpc>
              <a:spcBef>
                <a:spcPts val="0"/>
              </a:spcBef>
              <a:spcAft>
                <a:spcPts val="0"/>
              </a:spcAft>
              <a:buClr>
                <a:srgbClr val="000000"/>
              </a:buClr>
              <a:buFont typeface="Arial" panose="020B0604020202020204" pitchFamily="34" charset="0"/>
              <a:buChar char="•"/>
              <a:defRPr/>
            </a:pPr>
            <a:r>
              <a:rPr lang="en-US" sz="1200" kern="0" dirty="0">
                <a:latin typeface="+mn-lt"/>
              </a:rPr>
              <a:t>Power BI &amp; Excel – Reporting</a:t>
            </a:r>
          </a:p>
          <a:p>
            <a:pPr marL="128588" indent="-128588" defTabSz="685800" eaLnBrk="1" fontAlgn="auto" hangingPunct="1">
              <a:lnSpc>
                <a:spcPct val="130000"/>
              </a:lnSpc>
              <a:spcBef>
                <a:spcPts val="0"/>
              </a:spcBef>
              <a:spcAft>
                <a:spcPts val="0"/>
              </a:spcAft>
              <a:buClr>
                <a:srgbClr val="000000"/>
              </a:buClr>
              <a:buFont typeface="Arial" panose="020B0604020202020204" pitchFamily="34" charset="0"/>
              <a:buChar char="•"/>
              <a:defRPr/>
            </a:pPr>
            <a:r>
              <a:rPr lang="en-US" sz="1200" kern="0" dirty="0">
                <a:latin typeface="+mn-lt"/>
              </a:rPr>
              <a:t>(SQL Server, Azure SQL Server) – Database</a:t>
            </a:r>
          </a:p>
          <a:p>
            <a:pPr marL="128588" indent="-128588" defTabSz="685800" eaLnBrk="1" fontAlgn="auto" hangingPunct="1">
              <a:lnSpc>
                <a:spcPct val="130000"/>
              </a:lnSpc>
              <a:spcBef>
                <a:spcPts val="0"/>
              </a:spcBef>
              <a:spcAft>
                <a:spcPts val="0"/>
              </a:spcAft>
              <a:buClr>
                <a:srgbClr val="000000"/>
              </a:buClr>
              <a:buFont typeface="Arial" panose="020B0604020202020204" pitchFamily="34" charset="0"/>
              <a:buChar char="•"/>
              <a:defRPr/>
            </a:pPr>
            <a:r>
              <a:rPr lang="en-US" sz="1200" kern="0" dirty="0">
                <a:latin typeface="+mn-lt"/>
              </a:rPr>
              <a:t>Azure Table Storage --  Intermediate </a:t>
            </a:r>
          </a:p>
          <a:p>
            <a:pPr marL="128588" indent="-128588" defTabSz="685800" eaLnBrk="1" fontAlgn="auto" hangingPunct="1">
              <a:lnSpc>
                <a:spcPct val="130000"/>
              </a:lnSpc>
              <a:spcBef>
                <a:spcPts val="0"/>
              </a:spcBef>
              <a:spcAft>
                <a:spcPts val="0"/>
              </a:spcAft>
              <a:buClr>
                <a:srgbClr val="000000"/>
              </a:buClr>
              <a:buFont typeface="Arial" panose="020B0604020202020204" pitchFamily="34" charset="0"/>
              <a:buChar char="•"/>
              <a:defRPr/>
            </a:pPr>
            <a:r>
              <a:rPr lang="en-US" sz="1200" kern="0" dirty="0">
                <a:latin typeface="+mn-lt"/>
              </a:rPr>
              <a:t>SSIS &amp; Azure Data Factory - ETL</a:t>
            </a:r>
          </a:p>
          <a:p>
            <a:pPr marL="128588" indent="-128588" defTabSz="685800" eaLnBrk="1" fontAlgn="auto" hangingPunct="1">
              <a:lnSpc>
                <a:spcPct val="130000"/>
              </a:lnSpc>
              <a:spcBef>
                <a:spcPts val="0"/>
              </a:spcBef>
              <a:spcAft>
                <a:spcPts val="0"/>
              </a:spcAft>
              <a:buClr>
                <a:srgbClr val="000000"/>
              </a:buClr>
              <a:buFont typeface="Arial" panose="020B0604020202020204" pitchFamily="34" charset="0"/>
              <a:buChar char="•"/>
              <a:defRPr/>
            </a:pPr>
            <a:r>
              <a:rPr lang="en-US" sz="1200" kern="0" dirty="0">
                <a:latin typeface="+mn-lt"/>
              </a:rPr>
              <a:t>Azure Active Directory – Security</a:t>
            </a:r>
          </a:p>
        </p:txBody>
      </p:sp>
      <p:sp>
        <p:nvSpPr>
          <p:cNvPr id="45" name="TextBox 44"/>
          <p:cNvSpPr txBox="1"/>
          <p:nvPr/>
        </p:nvSpPr>
        <p:spPr>
          <a:xfrm>
            <a:off x="8125714" y="5168576"/>
            <a:ext cx="1937911"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E7E6E6">
                    <a:lumMod val="50000"/>
                  </a:srgbClr>
                </a:solidFill>
                <a:latin typeface="Calibri" panose="020F0502020204030204"/>
              </a:rPr>
              <a:t>Technologies Leveraged</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21" name="Picture 2" descr="mYndNex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86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sp>
        <p:nvSpPr>
          <p:cNvPr id="25" name="TextBox 24"/>
          <p:cNvSpPr txBox="1"/>
          <p:nvPr/>
        </p:nvSpPr>
        <p:spPr>
          <a:xfrm>
            <a:off x="284355" y="179988"/>
            <a:ext cx="9627507"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American Multinational Elevator Company- Solution Architecture</a:t>
            </a:r>
          </a:p>
        </p:txBody>
      </p:sp>
      <p:grpSp>
        <p:nvGrpSpPr>
          <p:cNvPr id="156" name="Group 155"/>
          <p:cNvGrpSpPr/>
          <p:nvPr/>
        </p:nvGrpSpPr>
        <p:grpSpPr>
          <a:xfrm>
            <a:off x="571944" y="1040421"/>
            <a:ext cx="10271135" cy="4563965"/>
            <a:chOff x="245525" y="1774936"/>
            <a:chExt cx="8898475" cy="3957298"/>
          </a:xfrm>
        </p:grpSpPr>
        <p:sp>
          <p:nvSpPr>
            <p:cNvPr id="157" name="Can 156"/>
            <p:cNvSpPr/>
            <p:nvPr/>
          </p:nvSpPr>
          <p:spPr>
            <a:xfrm>
              <a:off x="301576" y="2872447"/>
              <a:ext cx="327074" cy="379828"/>
            </a:xfrm>
            <a:prstGeom prst="can">
              <a:avLst/>
            </a:prstGeom>
            <a:solidFill>
              <a:srgbClr val="5B9BD5"/>
            </a:solidFill>
            <a:ln w="12700" cap="flat" cmpd="sng" algn="ctr">
              <a:solidFill>
                <a:srgbClr val="5B9BD5">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sym typeface="Helvetica" panose="020B0604020202020204" pitchFamily="34" charset="0"/>
              </a:endParaRPr>
            </a:p>
          </p:txBody>
        </p:sp>
        <p:sp>
          <p:nvSpPr>
            <p:cNvPr id="158" name="Can 157"/>
            <p:cNvSpPr/>
            <p:nvPr/>
          </p:nvSpPr>
          <p:spPr>
            <a:xfrm>
              <a:off x="301576" y="3567039"/>
              <a:ext cx="327074" cy="379828"/>
            </a:xfrm>
            <a:prstGeom prst="can">
              <a:avLst/>
            </a:prstGeom>
            <a:solidFill>
              <a:srgbClr val="5B9BD5"/>
            </a:solidFill>
            <a:ln w="12700" cap="flat" cmpd="sng" algn="ctr">
              <a:solidFill>
                <a:srgbClr val="5B9BD5">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sym typeface="Helvetica" panose="020B0604020202020204" pitchFamily="34" charset="0"/>
              </a:endParaRPr>
            </a:p>
          </p:txBody>
        </p:sp>
        <p:sp>
          <p:nvSpPr>
            <p:cNvPr id="159" name="Can 158"/>
            <p:cNvSpPr/>
            <p:nvPr/>
          </p:nvSpPr>
          <p:spPr>
            <a:xfrm>
              <a:off x="301576" y="4333728"/>
              <a:ext cx="327074" cy="379828"/>
            </a:xfrm>
            <a:prstGeom prst="can">
              <a:avLst/>
            </a:prstGeom>
            <a:solidFill>
              <a:srgbClr val="5B9BD5"/>
            </a:solidFill>
            <a:ln w="12700" cap="flat" cmpd="sng" algn="ctr">
              <a:solidFill>
                <a:srgbClr val="5B9BD5">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sym typeface="Helvetica" panose="020B0604020202020204" pitchFamily="34" charset="0"/>
              </a:endParaRPr>
            </a:p>
          </p:txBody>
        </p:sp>
        <p:sp>
          <p:nvSpPr>
            <p:cNvPr id="160" name="TextBox 159"/>
            <p:cNvSpPr txBox="1"/>
            <p:nvPr/>
          </p:nvSpPr>
          <p:spPr>
            <a:xfrm>
              <a:off x="245525" y="2639314"/>
              <a:ext cx="766250" cy="219291"/>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Engineering</a:t>
              </a:r>
            </a:p>
          </p:txBody>
        </p:sp>
        <p:sp>
          <p:nvSpPr>
            <p:cNvPr id="161" name="TextBox 160"/>
            <p:cNvSpPr txBox="1"/>
            <p:nvPr/>
          </p:nvSpPr>
          <p:spPr>
            <a:xfrm>
              <a:off x="245525" y="3370832"/>
              <a:ext cx="766250" cy="219291"/>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Revenue</a:t>
              </a:r>
            </a:p>
          </p:txBody>
        </p:sp>
        <p:sp>
          <p:nvSpPr>
            <p:cNvPr id="162" name="TextBox 161"/>
            <p:cNvSpPr txBox="1"/>
            <p:nvPr/>
          </p:nvSpPr>
          <p:spPr>
            <a:xfrm>
              <a:off x="245525" y="4122064"/>
              <a:ext cx="766250" cy="219291"/>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CBENRM</a:t>
              </a:r>
            </a:p>
          </p:txBody>
        </p:sp>
        <p:sp>
          <p:nvSpPr>
            <p:cNvPr id="163" name="Can 162"/>
            <p:cNvSpPr/>
            <p:nvPr/>
          </p:nvSpPr>
          <p:spPr>
            <a:xfrm>
              <a:off x="301576" y="5033596"/>
              <a:ext cx="327074" cy="379828"/>
            </a:xfrm>
            <a:prstGeom prst="can">
              <a:avLst/>
            </a:prstGeom>
            <a:solidFill>
              <a:srgbClr val="5B9BD5"/>
            </a:solidFill>
            <a:ln w="12700" cap="flat" cmpd="sng" algn="ctr">
              <a:solidFill>
                <a:srgbClr val="5B9BD5">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sym typeface="Helvetica" panose="020B0604020202020204" pitchFamily="34" charset="0"/>
              </a:endParaRPr>
            </a:p>
          </p:txBody>
        </p:sp>
        <p:sp>
          <p:nvSpPr>
            <p:cNvPr id="164" name="TextBox 163"/>
            <p:cNvSpPr txBox="1"/>
            <p:nvPr/>
          </p:nvSpPr>
          <p:spPr>
            <a:xfrm>
              <a:off x="245525" y="4837389"/>
              <a:ext cx="766250" cy="219291"/>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Risk Data</a:t>
              </a:r>
            </a:p>
          </p:txBody>
        </p:sp>
        <p:sp>
          <p:nvSpPr>
            <p:cNvPr id="165" name="TextBox 164"/>
            <p:cNvSpPr txBox="1"/>
            <p:nvPr/>
          </p:nvSpPr>
          <p:spPr>
            <a:xfrm>
              <a:off x="1976734" y="3910824"/>
              <a:ext cx="766250" cy="346249"/>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prstClr val="white"/>
                  </a:solidFill>
                  <a:effectLst/>
                  <a:uLnTx/>
                  <a:uFillTx/>
                  <a:latin typeface="Helvetica" panose="020B0604020202020204" pitchFamily="34" charset="0"/>
                  <a:sym typeface="Helvetica" panose="020B0604020202020204" pitchFamily="34" charset="0"/>
                </a:rPr>
                <a:t>Data Staging </a:t>
              </a:r>
            </a:p>
          </p:txBody>
        </p:sp>
        <p:pic>
          <p:nvPicPr>
            <p:cNvPr id="166" name="Picture 1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431" y="3847694"/>
              <a:ext cx="643598" cy="458970"/>
            </a:xfrm>
            <a:prstGeom prst="rect">
              <a:avLst/>
            </a:prstGeom>
          </p:spPr>
        </p:pic>
        <p:pic>
          <p:nvPicPr>
            <p:cNvPr id="167" name="Picture 1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4552" y="3803909"/>
              <a:ext cx="515127" cy="458970"/>
            </a:xfrm>
            <a:prstGeom prst="rect">
              <a:avLst/>
            </a:prstGeom>
          </p:spPr>
        </p:pic>
        <p:cxnSp>
          <p:nvCxnSpPr>
            <p:cNvPr id="168" name="Elbow Connector 167"/>
            <p:cNvCxnSpPr>
              <a:stCxn id="157" idx="4"/>
              <a:endCxn id="167" idx="1"/>
            </p:cNvCxnSpPr>
            <p:nvPr/>
          </p:nvCxnSpPr>
          <p:spPr>
            <a:xfrm>
              <a:off x="628651" y="3062362"/>
              <a:ext cx="495902" cy="971033"/>
            </a:xfrm>
            <a:prstGeom prst="bentConnector3">
              <a:avLst/>
            </a:prstGeom>
            <a:noFill/>
            <a:ln w="6350" cap="flat" cmpd="sng" algn="ctr">
              <a:solidFill>
                <a:srgbClr val="5B9BD5"/>
              </a:solidFill>
              <a:prstDash val="solid"/>
              <a:miter lim="800000"/>
              <a:tailEnd type="triangle"/>
            </a:ln>
            <a:effectLst/>
          </p:spPr>
        </p:cxnSp>
        <p:cxnSp>
          <p:nvCxnSpPr>
            <p:cNvPr id="169" name="Elbow Connector 168"/>
            <p:cNvCxnSpPr>
              <a:stCxn id="158" idx="4"/>
              <a:endCxn id="167" idx="1"/>
            </p:cNvCxnSpPr>
            <p:nvPr/>
          </p:nvCxnSpPr>
          <p:spPr>
            <a:xfrm>
              <a:off x="628651" y="3756953"/>
              <a:ext cx="495902" cy="276441"/>
            </a:xfrm>
            <a:prstGeom prst="bentConnector3">
              <a:avLst/>
            </a:prstGeom>
            <a:noFill/>
            <a:ln w="6350" cap="flat" cmpd="sng" algn="ctr">
              <a:solidFill>
                <a:srgbClr val="5B9BD5"/>
              </a:solidFill>
              <a:prstDash val="solid"/>
              <a:miter lim="800000"/>
              <a:tailEnd type="triangle"/>
            </a:ln>
            <a:effectLst/>
          </p:spPr>
        </p:cxnSp>
        <p:cxnSp>
          <p:nvCxnSpPr>
            <p:cNvPr id="170" name="Elbow Connector 169"/>
            <p:cNvCxnSpPr>
              <a:stCxn id="159" idx="4"/>
              <a:endCxn id="167" idx="1"/>
            </p:cNvCxnSpPr>
            <p:nvPr/>
          </p:nvCxnSpPr>
          <p:spPr>
            <a:xfrm flipV="1">
              <a:off x="628651" y="4033395"/>
              <a:ext cx="495902" cy="490247"/>
            </a:xfrm>
            <a:prstGeom prst="bentConnector3">
              <a:avLst/>
            </a:prstGeom>
            <a:noFill/>
            <a:ln w="6350" cap="flat" cmpd="sng" algn="ctr">
              <a:solidFill>
                <a:srgbClr val="5B9BD5"/>
              </a:solidFill>
              <a:prstDash val="solid"/>
              <a:miter lim="800000"/>
              <a:tailEnd type="triangle"/>
            </a:ln>
            <a:effectLst/>
          </p:spPr>
        </p:cxnSp>
        <p:cxnSp>
          <p:nvCxnSpPr>
            <p:cNvPr id="171" name="Elbow Connector 170"/>
            <p:cNvCxnSpPr>
              <a:stCxn id="163" idx="4"/>
              <a:endCxn id="167" idx="1"/>
            </p:cNvCxnSpPr>
            <p:nvPr/>
          </p:nvCxnSpPr>
          <p:spPr>
            <a:xfrm flipV="1">
              <a:off x="628651" y="4033395"/>
              <a:ext cx="495902" cy="1190116"/>
            </a:xfrm>
            <a:prstGeom prst="bentConnector3">
              <a:avLst/>
            </a:prstGeom>
            <a:noFill/>
            <a:ln w="6350" cap="flat" cmpd="sng" algn="ctr">
              <a:solidFill>
                <a:srgbClr val="5B9BD5"/>
              </a:solidFill>
              <a:prstDash val="solid"/>
              <a:miter lim="800000"/>
              <a:tailEnd type="triangle"/>
            </a:ln>
            <a:effectLst/>
          </p:spPr>
        </p:cxnSp>
        <p:pic>
          <p:nvPicPr>
            <p:cNvPr id="172" name="Picture 1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262" y="3237347"/>
              <a:ext cx="581836" cy="722132"/>
            </a:xfrm>
            <a:prstGeom prst="rect">
              <a:avLst/>
            </a:prstGeom>
          </p:spPr>
        </p:pic>
        <p:cxnSp>
          <p:nvCxnSpPr>
            <p:cNvPr id="173" name="Elbow Connector 172"/>
            <p:cNvCxnSpPr>
              <a:stCxn id="172" idx="3"/>
              <a:endCxn id="166" idx="1"/>
            </p:cNvCxnSpPr>
            <p:nvPr/>
          </p:nvCxnSpPr>
          <p:spPr>
            <a:xfrm>
              <a:off x="2377098" y="3598414"/>
              <a:ext cx="166334" cy="478766"/>
            </a:xfrm>
            <a:prstGeom prst="bentConnector3">
              <a:avLst>
                <a:gd name="adj1" fmla="val 50000"/>
              </a:avLst>
            </a:prstGeom>
            <a:noFill/>
            <a:ln w="6350" cap="flat" cmpd="sng" algn="ctr">
              <a:solidFill>
                <a:srgbClr val="5B9BD5"/>
              </a:solidFill>
              <a:prstDash val="solid"/>
              <a:miter lim="800000"/>
              <a:tailEnd type="triangle"/>
            </a:ln>
            <a:effectLst/>
          </p:spPr>
        </p:cxnSp>
        <p:pic>
          <p:nvPicPr>
            <p:cNvPr id="174" name="Picture 1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819" y="3188692"/>
              <a:ext cx="581836" cy="722132"/>
            </a:xfrm>
            <a:prstGeom prst="rect">
              <a:avLst/>
            </a:prstGeom>
          </p:spPr>
        </p:pic>
        <p:cxnSp>
          <p:nvCxnSpPr>
            <p:cNvPr id="175" name="Elbow Connector 174"/>
            <p:cNvCxnSpPr>
              <a:stCxn id="166" idx="3"/>
              <a:endCxn id="174" idx="1"/>
            </p:cNvCxnSpPr>
            <p:nvPr/>
          </p:nvCxnSpPr>
          <p:spPr>
            <a:xfrm flipV="1">
              <a:off x="3187029" y="3549758"/>
              <a:ext cx="137790" cy="527422"/>
            </a:xfrm>
            <a:prstGeom prst="bentConnector3">
              <a:avLst/>
            </a:prstGeom>
            <a:noFill/>
            <a:ln w="6350" cap="flat" cmpd="sng" algn="ctr">
              <a:solidFill>
                <a:srgbClr val="5B9BD5"/>
              </a:solidFill>
              <a:prstDash val="solid"/>
              <a:miter lim="800000"/>
              <a:tailEnd type="triangle"/>
            </a:ln>
            <a:effectLst/>
          </p:spPr>
        </p:cxnSp>
        <p:sp>
          <p:nvSpPr>
            <p:cNvPr id="176" name="TextBox 175"/>
            <p:cNvSpPr txBox="1"/>
            <p:nvPr/>
          </p:nvSpPr>
          <p:spPr>
            <a:xfrm>
              <a:off x="1709771" y="2943315"/>
              <a:ext cx="824629" cy="219291"/>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Data staging</a:t>
              </a:r>
            </a:p>
          </p:txBody>
        </p:sp>
        <p:sp>
          <p:nvSpPr>
            <p:cNvPr id="177" name="TextBox 176"/>
            <p:cNvSpPr txBox="1"/>
            <p:nvPr/>
          </p:nvSpPr>
          <p:spPr>
            <a:xfrm>
              <a:off x="3073629" y="2865527"/>
              <a:ext cx="948545" cy="346249"/>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Customer Segmentation</a:t>
              </a:r>
            </a:p>
          </p:txBody>
        </p:sp>
        <p:sp>
          <p:nvSpPr>
            <p:cNvPr id="178" name="TextBox 177"/>
            <p:cNvSpPr txBox="1"/>
            <p:nvPr/>
          </p:nvSpPr>
          <p:spPr>
            <a:xfrm>
              <a:off x="1348528" y="5145651"/>
              <a:ext cx="1838500" cy="280208"/>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1500" b="1"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Customer Network</a:t>
              </a:r>
            </a:p>
          </p:txBody>
        </p:sp>
        <p:sp>
          <p:nvSpPr>
            <p:cNvPr id="179" name="TextBox 178"/>
            <p:cNvSpPr txBox="1"/>
            <p:nvPr/>
          </p:nvSpPr>
          <p:spPr>
            <a:xfrm>
              <a:off x="1329163" y="1774936"/>
              <a:ext cx="1876481" cy="323165"/>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1500" b="1"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On Premise</a:t>
              </a:r>
            </a:p>
          </p:txBody>
        </p:sp>
        <p:sp>
          <p:nvSpPr>
            <p:cNvPr id="180" name="TextBox 179"/>
            <p:cNvSpPr txBox="1"/>
            <p:nvPr/>
          </p:nvSpPr>
          <p:spPr>
            <a:xfrm>
              <a:off x="5243733" y="1825863"/>
              <a:ext cx="840435" cy="323165"/>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1500" b="1"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Azure</a:t>
              </a:r>
            </a:p>
          </p:txBody>
        </p:sp>
        <p:pic>
          <p:nvPicPr>
            <p:cNvPr id="181" name="Picture 1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3626" y="3026232"/>
              <a:ext cx="585218" cy="585218"/>
            </a:xfrm>
            <a:prstGeom prst="rect">
              <a:avLst/>
            </a:prstGeom>
          </p:spPr>
        </p:pic>
        <p:pic>
          <p:nvPicPr>
            <p:cNvPr id="182" name="Picture 1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6029" y="3990160"/>
              <a:ext cx="585218" cy="585218"/>
            </a:xfrm>
            <a:prstGeom prst="rect">
              <a:avLst/>
            </a:prstGeom>
          </p:spPr>
        </p:pic>
        <p:pic>
          <p:nvPicPr>
            <p:cNvPr id="183" name="Picture 1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41953" y="3964615"/>
              <a:ext cx="585218" cy="585218"/>
            </a:xfrm>
            <a:prstGeom prst="rect">
              <a:avLst/>
            </a:prstGeom>
          </p:spPr>
        </p:pic>
        <p:pic>
          <p:nvPicPr>
            <p:cNvPr id="184" name="Picture 1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3382" y="3033152"/>
              <a:ext cx="585218" cy="585218"/>
            </a:xfrm>
            <a:prstGeom prst="rect">
              <a:avLst/>
            </a:prstGeom>
          </p:spPr>
        </p:pic>
        <p:sp>
          <p:nvSpPr>
            <p:cNvPr id="185" name="TextBox 184"/>
            <p:cNvSpPr txBox="1"/>
            <p:nvPr/>
          </p:nvSpPr>
          <p:spPr>
            <a:xfrm>
              <a:off x="1061443" y="3567039"/>
              <a:ext cx="506451" cy="25391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1050"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SSIS</a:t>
              </a:r>
            </a:p>
          </p:txBody>
        </p:sp>
        <p:sp>
          <p:nvSpPr>
            <p:cNvPr id="186" name="TextBox 185"/>
            <p:cNvSpPr txBox="1"/>
            <p:nvPr/>
          </p:nvSpPr>
          <p:spPr>
            <a:xfrm>
              <a:off x="2652173" y="3607777"/>
              <a:ext cx="525574" cy="25391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1050"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SSIS</a:t>
              </a:r>
            </a:p>
          </p:txBody>
        </p:sp>
        <p:cxnSp>
          <p:nvCxnSpPr>
            <p:cNvPr id="187" name="Elbow Connector 186"/>
            <p:cNvCxnSpPr>
              <a:stCxn id="174" idx="3"/>
              <a:endCxn id="181" idx="1"/>
            </p:cNvCxnSpPr>
            <p:nvPr/>
          </p:nvCxnSpPr>
          <p:spPr>
            <a:xfrm flipV="1">
              <a:off x="3906655" y="3318841"/>
              <a:ext cx="286972" cy="230917"/>
            </a:xfrm>
            <a:prstGeom prst="bentConnector3">
              <a:avLst/>
            </a:prstGeom>
            <a:noFill/>
            <a:ln w="6350" cap="flat" cmpd="sng" algn="ctr">
              <a:solidFill>
                <a:srgbClr val="5B9BD5"/>
              </a:solidFill>
              <a:prstDash val="solid"/>
              <a:miter lim="800000"/>
              <a:tailEnd type="triangle"/>
            </a:ln>
            <a:effectLst/>
          </p:spPr>
        </p:cxnSp>
        <p:cxnSp>
          <p:nvCxnSpPr>
            <p:cNvPr id="188" name="Elbow Connector 187"/>
            <p:cNvCxnSpPr>
              <a:stCxn id="181" idx="3"/>
              <a:endCxn id="183" idx="1"/>
            </p:cNvCxnSpPr>
            <p:nvPr/>
          </p:nvCxnSpPr>
          <p:spPr>
            <a:xfrm>
              <a:off x="4778844" y="3318841"/>
              <a:ext cx="63109" cy="938383"/>
            </a:xfrm>
            <a:prstGeom prst="bentConnector3">
              <a:avLst>
                <a:gd name="adj1" fmla="val 50000"/>
              </a:avLst>
            </a:prstGeom>
            <a:noFill/>
            <a:ln w="6350" cap="flat" cmpd="sng" algn="ctr">
              <a:solidFill>
                <a:srgbClr val="5B9BD5"/>
              </a:solidFill>
              <a:prstDash val="solid"/>
              <a:miter lim="800000"/>
              <a:tailEnd type="triangle"/>
            </a:ln>
            <a:effectLst/>
          </p:spPr>
        </p:cxnSp>
        <p:cxnSp>
          <p:nvCxnSpPr>
            <p:cNvPr id="189" name="Elbow Connector 188"/>
            <p:cNvCxnSpPr>
              <a:stCxn id="183" idx="3"/>
              <a:endCxn id="184" idx="1"/>
            </p:cNvCxnSpPr>
            <p:nvPr/>
          </p:nvCxnSpPr>
          <p:spPr>
            <a:xfrm flipV="1">
              <a:off x="5427171" y="3325761"/>
              <a:ext cx="326212" cy="931463"/>
            </a:xfrm>
            <a:prstGeom prst="bentConnector3">
              <a:avLst/>
            </a:prstGeom>
            <a:noFill/>
            <a:ln w="6350" cap="flat" cmpd="sng" algn="ctr">
              <a:solidFill>
                <a:srgbClr val="5B9BD5"/>
              </a:solidFill>
              <a:prstDash val="solid"/>
              <a:miter lim="800000"/>
              <a:tailEnd type="triangle"/>
            </a:ln>
            <a:effectLst/>
          </p:spPr>
        </p:cxnSp>
        <p:cxnSp>
          <p:nvCxnSpPr>
            <p:cNvPr id="190" name="Elbow Connector 189"/>
            <p:cNvCxnSpPr>
              <a:stCxn id="184" idx="3"/>
              <a:endCxn id="182" idx="0"/>
            </p:cNvCxnSpPr>
            <p:nvPr/>
          </p:nvCxnSpPr>
          <p:spPr>
            <a:xfrm>
              <a:off x="6338599" y="3325761"/>
              <a:ext cx="380039" cy="664400"/>
            </a:xfrm>
            <a:prstGeom prst="bentConnector2">
              <a:avLst/>
            </a:prstGeom>
            <a:noFill/>
            <a:ln w="6350" cap="flat" cmpd="sng" algn="ctr">
              <a:solidFill>
                <a:srgbClr val="5B9BD5"/>
              </a:solidFill>
              <a:prstDash val="solid"/>
              <a:miter lim="800000"/>
              <a:tailEnd type="triangle"/>
            </a:ln>
            <a:effectLst/>
          </p:spPr>
        </p:cxnSp>
        <p:sp>
          <p:nvSpPr>
            <p:cNvPr id="191" name="TextBox 190"/>
            <p:cNvSpPr txBox="1"/>
            <p:nvPr/>
          </p:nvSpPr>
          <p:spPr>
            <a:xfrm>
              <a:off x="4022174" y="2598893"/>
              <a:ext cx="1221559" cy="219291"/>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Azure Data Factory</a:t>
              </a:r>
            </a:p>
          </p:txBody>
        </p:sp>
        <p:sp>
          <p:nvSpPr>
            <p:cNvPr id="192" name="TextBox 191"/>
            <p:cNvSpPr txBox="1"/>
            <p:nvPr/>
          </p:nvSpPr>
          <p:spPr>
            <a:xfrm>
              <a:off x="5415186" y="2574992"/>
              <a:ext cx="1155858" cy="219291"/>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Azure Data Factory</a:t>
              </a:r>
            </a:p>
          </p:txBody>
        </p:sp>
        <p:sp>
          <p:nvSpPr>
            <p:cNvPr id="193" name="TextBox 192"/>
            <p:cNvSpPr txBox="1"/>
            <p:nvPr/>
          </p:nvSpPr>
          <p:spPr>
            <a:xfrm>
              <a:off x="4654291" y="4713682"/>
              <a:ext cx="1282072" cy="219291"/>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Azure Table Storage</a:t>
              </a:r>
            </a:p>
          </p:txBody>
        </p:sp>
        <p:sp>
          <p:nvSpPr>
            <p:cNvPr id="194" name="TextBox 193"/>
            <p:cNvSpPr txBox="1"/>
            <p:nvPr/>
          </p:nvSpPr>
          <p:spPr>
            <a:xfrm>
              <a:off x="6128084" y="4741415"/>
              <a:ext cx="1258536" cy="346249"/>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Azure SQL Customer Segmentation</a:t>
              </a:r>
            </a:p>
          </p:txBody>
        </p:sp>
        <p:sp>
          <p:nvSpPr>
            <p:cNvPr id="195" name="TextBox 194"/>
            <p:cNvSpPr txBox="1"/>
            <p:nvPr/>
          </p:nvSpPr>
          <p:spPr>
            <a:xfrm>
              <a:off x="3302091" y="5409069"/>
              <a:ext cx="1701957" cy="323165"/>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1500" b="1"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DMG Gateway</a:t>
              </a:r>
            </a:p>
          </p:txBody>
        </p:sp>
        <p:cxnSp>
          <p:nvCxnSpPr>
            <p:cNvPr id="196" name="Straight Connector 195"/>
            <p:cNvCxnSpPr/>
            <p:nvPr/>
          </p:nvCxnSpPr>
          <p:spPr>
            <a:xfrm flipH="1">
              <a:off x="7374037" y="1933369"/>
              <a:ext cx="25736" cy="3377897"/>
            </a:xfrm>
            <a:prstGeom prst="line">
              <a:avLst/>
            </a:prstGeom>
            <a:noFill/>
            <a:ln w="6350" cap="flat" cmpd="sng" algn="ctr">
              <a:solidFill>
                <a:srgbClr val="5B9BD5"/>
              </a:solidFill>
              <a:prstDash val="solid"/>
              <a:miter lim="800000"/>
            </a:ln>
            <a:effectLst/>
          </p:spPr>
        </p:cxnSp>
        <p:pic>
          <p:nvPicPr>
            <p:cNvPr id="197" name="Picture 196"/>
            <p:cNvPicPr>
              <a:picLocks noChangeAspect="1"/>
            </p:cNvPicPr>
            <p:nvPr/>
          </p:nvPicPr>
          <p:blipFill>
            <a:blip r:embed="rId9"/>
            <a:stretch>
              <a:fillRect/>
            </a:stretch>
          </p:blipFill>
          <p:spPr>
            <a:xfrm>
              <a:off x="7591494" y="4122064"/>
              <a:ext cx="1512000" cy="505876"/>
            </a:xfrm>
            <a:prstGeom prst="rect">
              <a:avLst/>
            </a:prstGeom>
          </p:spPr>
        </p:pic>
        <p:cxnSp>
          <p:nvCxnSpPr>
            <p:cNvPr id="198" name="Elbow Connector 197"/>
            <p:cNvCxnSpPr>
              <a:stCxn id="174" idx="2"/>
            </p:cNvCxnSpPr>
            <p:nvPr/>
          </p:nvCxnSpPr>
          <p:spPr>
            <a:xfrm rot="16200000" flipH="1">
              <a:off x="5364202" y="2162359"/>
              <a:ext cx="1234828" cy="4731756"/>
            </a:xfrm>
            <a:prstGeom prst="bentConnector2">
              <a:avLst/>
            </a:prstGeom>
            <a:noFill/>
            <a:ln w="6350" cap="flat" cmpd="sng" algn="ctr">
              <a:solidFill>
                <a:srgbClr val="5B9BD5"/>
              </a:solidFill>
              <a:prstDash val="solid"/>
              <a:miter lim="800000"/>
            </a:ln>
            <a:effectLst/>
          </p:spPr>
        </p:cxnSp>
        <p:cxnSp>
          <p:nvCxnSpPr>
            <p:cNvPr id="199" name="Straight Arrow Connector 198"/>
            <p:cNvCxnSpPr>
              <a:endCxn id="197" idx="2"/>
            </p:cNvCxnSpPr>
            <p:nvPr/>
          </p:nvCxnSpPr>
          <p:spPr>
            <a:xfrm flipV="1">
              <a:off x="8347494" y="4627939"/>
              <a:ext cx="0" cy="517712"/>
            </a:xfrm>
            <a:prstGeom prst="straightConnector1">
              <a:avLst/>
            </a:prstGeom>
            <a:noFill/>
            <a:ln w="6350" cap="flat" cmpd="sng" algn="ctr">
              <a:solidFill>
                <a:srgbClr val="5B9BD5"/>
              </a:solidFill>
              <a:prstDash val="solid"/>
              <a:miter lim="800000"/>
              <a:tailEnd type="triangle"/>
            </a:ln>
            <a:effectLst/>
          </p:spPr>
        </p:cxnSp>
        <p:sp>
          <p:nvSpPr>
            <p:cNvPr id="200" name="TextBox 199"/>
            <p:cNvSpPr txBox="1"/>
            <p:nvPr/>
          </p:nvSpPr>
          <p:spPr>
            <a:xfrm>
              <a:off x="8008202" y="3803909"/>
              <a:ext cx="924507" cy="25391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1050"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Power BI</a:t>
              </a:r>
            </a:p>
          </p:txBody>
        </p:sp>
        <p:sp>
          <p:nvSpPr>
            <p:cNvPr id="201" name="TextBox 200"/>
            <p:cNvSpPr txBox="1"/>
            <p:nvPr/>
          </p:nvSpPr>
          <p:spPr>
            <a:xfrm>
              <a:off x="7679045" y="1825863"/>
              <a:ext cx="1271218" cy="323165"/>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1500" b="1"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Reporting</a:t>
              </a:r>
            </a:p>
          </p:txBody>
        </p:sp>
        <p:cxnSp>
          <p:nvCxnSpPr>
            <p:cNvPr id="202" name="Elbow Connector 201"/>
            <p:cNvCxnSpPr>
              <a:stCxn id="182" idx="3"/>
              <a:endCxn id="197" idx="1"/>
            </p:cNvCxnSpPr>
            <p:nvPr/>
          </p:nvCxnSpPr>
          <p:spPr>
            <a:xfrm>
              <a:off x="7011247" y="4282770"/>
              <a:ext cx="580247" cy="92233"/>
            </a:xfrm>
            <a:prstGeom prst="bentConnector3">
              <a:avLst/>
            </a:prstGeom>
            <a:noFill/>
            <a:ln w="6350" cap="flat" cmpd="sng" algn="ctr">
              <a:solidFill>
                <a:srgbClr val="5B9BD5"/>
              </a:solidFill>
              <a:prstDash val="solid"/>
              <a:miter lim="800000"/>
              <a:tailEnd type="triangle"/>
            </a:ln>
            <a:effectLst/>
          </p:spPr>
        </p:cxnSp>
        <p:pic>
          <p:nvPicPr>
            <p:cNvPr id="203" name="Picture 20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27920" y="2598614"/>
              <a:ext cx="585218" cy="585218"/>
            </a:xfrm>
            <a:prstGeom prst="rect">
              <a:avLst/>
            </a:prstGeom>
          </p:spPr>
        </p:pic>
        <p:sp>
          <p:nvSpPr>
            <p:cNvPr id="204" name="TextBox 203"/>
            <p:cNvSpPr txBox="1"/>
            <p:nvPr/>
          </p:nvSpPr>
          <p:spPr>
            <a:xfrm>
              <a:off x="6426030" y="2416501"/>
              <a:ext cx="1110270" cy="346249"/>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Azure Active Directory</a:t>
              </a:r>
            </a:p>
          </p:txBody>
        </p:sp>
        <p:cxnSp>
          <p:nvCxnSpPr>
            <p:cNvPr id="205" name="Elbow Connector 204"/>
            <p:cNvCxnSpPr>
              <a:stCxn id="182" idx="3"/>
              <a:endCxn id="203" idx="2"/>
            </p:cNvCxnSpPr>
            <p:nvPr/>
          </p:nvCxnSpPr>
          <p:spPr>
            <a:xfrm flipV="1">
              <a:off x="7011247" y="3183832"/>
              <a:ext cx="9282" cy="1098938"/>
            </a:xfrm>
            <a:prstGeom prst="bentConnector2">
              <a:avLst/>
            </a:prstGeom>
            <a:noFill/>
            <a:ln w="6350" cap="flat" cmpd="sng" algn="ctr">
              <a:solidFill>
                <a:srgbClr val="5B9BD5"/>
              </a:solidFill>
              <a:prstDash val="solid"/>
              <a:miter lim="800000"/>
              <a:tailEnd type="triangle"/>
            </a:ln>
            <a:effectLst/>
          </p:spPr>
        </p:cxnSp>
        <p:cxnSp>
          <p:nvCxnSpPr>
            <p:cNvPr id="206" name="Elbow Connector 205"/>
            <p:cNvCxnSpPr>
              <a:stCxn id="174" idx="0"/>
            </p:cNvCxnSpPr>
            <p:nvPr/>
          </p:nvCxnSpPr>
          <p:spPr>
            <a:xfrm rot="5400000" flipH="1" flipV="1">
              <a:off x="4808397" y="1046739"/>
              <a:ext cx="949293" cy="3334613"/>
            </a:xfrm>
            <a:prstGeom prst="bentConnector2">
              <a:avLst/>
            </a:prstGeom>
            <a:noFill/>
            <a:ln w="6350" cap="flat" cmpd="sng" algn="ctr">
              <a:solidFill>
                <a:srgbClr val="5B9BD5"/>
              </a:solidFill>
              <a:prstDash val="solid"/>
              <a:miter lim="800000"/>
            </a:ln>
            <a:effectLst/>
          </p:spPr>
        </p:cxnSp>
        <p:cxnSp>
          <p:nvCxnSpPr>
            <p:cNvPr id="207" name="Straight Arrow Connector 206"/>
            <p:cNvCxnSpPr>
              <a:endCxn id="204" idx="0"/>
            </p:cNvCxnSpPr>
            <p:nvPr/>
          </p:nvCxnSpPr>
          <p:spPr>
            <a:xfrm>
              <a:off x="6950349" y="2228850"/>
              <a:ext cx="30816" cy="187651"/>
            </a:xfrm>
            <a:prstGeom prst="straightConnector1">
              <a:avLst/>
            </a:prstGeom>
            <a:noFill/>
            <a:ln w="6350" cap="flat" cmpd="sng" algn="ctr">
              <a:solidFill>
                <a:srgbClr val="5B9BD5"/>
              </a:solidFill>
              <a:prstDash val="solid"/>
              <a:miter lim="800000"/>
              <a:tailEnd type="triangle"/>
            </a:ln>
            <a:effectLst/>
          </p:spPr>
        </p:cxnSp>
        <p:cxnSp>
          <p:nvCxnSpPr>
            <p:cNvPr id="208" name="Elbow Connector 207"/>
            <p:cNvCxnSpPr>
              <a:stCxn id="203" idx="3"/>
              <a:endCxn id="197" idx="0"/>
            </p:cNvCxnSpPr>
            <p:nvPr/>
          </p:nvCxnSpPr>
          <p:spPr>
            <a:xfrm>
              <a:off x="7313137" y="2891223"/>
              <a:ext cx="1034357" cy="1230841"/>
            </a:xfrm>
            <a:prstGeom prst="bentConnector2">
              <a:avLst/>
            </a:prstGeom>
            <a:noFill/>
            <a:ln w="6350" cap="flat" cmpd="sng" algn="ctr">
              <a:solidFill>
                <a:srgbClr val="5B9BD5"/>
              </a:solidFill>
              <a:prstDash val="solid"/>
              <a:miter lim="800000"/>
              <a:tailEnd type="triangle"/>
            </a:ln>
            <a:effectLst/>
          </p:spPr>
        </p:cxnSp>
        <p:sp>
          <p:nvSpPr>
            <p:cNvPr id="209" name="TextBox 208"/>
            <p:cNvSpPr txBox="1"/>
            <p:nvPr/>
          </p:nvSpPr>
          <p:spPr>
            <a:xfrm>
              <a:off x="7423022" y="2973773"/>
              <a:ext cx="864654" cy="47320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Security Access(Report, RLs)</a:t>
              </a:r>
            </a:p>
          </p:txBody>
        </p:sp>
        <p:sp>
          <p:nvSpPr>
            <p:cNvPr id="210" name="Up-Down Arrow 209"/>
            <p:cNvSpPr/>
            <p:nvPr/>
          </p:nvSpPr>
          <p:spPr>
            <a:xfrm>
              <a:off x="3906656" y="1825863"/>
              <a:ext cx="46623" cy="3630097"/>
            </a:xfrm>
            <a:prstGeom prst="upDownArrow">
              <a:avLst/>
            </a:prstGeom>
            <a:solidFill>
              <a:srgbClr val="5B9BD5"/>
            </a:solidFill>
            <a:ln w="12700" cap="flat" cmpd="sng" algn="ctr">
              <a:solidFill>
                <a:srgbClr val="5B9BD5">
                  <a:shade val="50000"/>
                </a:srgbClr>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IN" sz="1350" b="0" i="0" u="none" strike="noStrike" kern="0" cap="none" spc="0" normalizeH="0" baseline="0" noProof="0">
                <a:ln>
                  <a:noFill/>
                </a:ln>
                <a:solidFill>
                  <a:prstClr val="white"/>
                </a:solidFill>
                <a:effectLst/>
                <a:uLnTx/>
                <a:uFillTx/>
                <a:latin typeface="Calibri" panose="020F0502020204030204"/>
                <a:ea typeface="+mn-ea"/>
                <a:cs typeface="+mn-cs"/>
                <a:sym typeface="Helvetica" panose="020B0604020202020204" pitchFamily="34" charset="0"/>
              </a:endParaRPr>
            </a:p>
          </p:txBody>
        </p:sp>
        <p:pic>
          <p:nvPicPr>
            <p:cNvPr id="211" name="Picture 2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48784" y="2231654"/>
              <a:ext cx="585218" cy="585218"/>
            </a:xfrm>
            <a:prstGeom prst="rect">
              <a:avLst/>
            </a:prstGeom>
          </p:spPr>
        </p:pic>
        <p:cxnSp>
          <p:nvCxnSpPr>
            <p:cNvPr id="212" name="Elbow Connector 211"/>
            <p:cNvCxnSpPr>
              <a:stCxn id="182" idx="3"/>
              <a:endCxn id="211" idx="1"/>
            </p:cNvCxnSpPr>
            <p:nvPr/>
          </p:nvCxnSpPr>
          <p:spPr>
            <a:xfrm flipV="1">
              <a:off x="7011247" y="2524264"/>
              <a:ext cx="1137537" cy="1758506"/>
            </a:xfrm>
            <a:prstGeom prst="bentConnector3">
              <a:avLst/>
            </a:prstGeom>
            <a:noFill/>
            <a:ln w="6350" cap="flat" cmpd="sng" algn="ctr">
              <a:solidFill>
                <a:srgbClr val="5B9BD5"/>
              </a:solidFill>
              <a:prstDash val="solid"/>
              <a:miter lim="800000"/>
              <a:tailEnd type="triangle"/>
            </a:ln>
            <a:effectLst/>
          </p:spPr>
        </p:cxnSp>
        <p:sp>
          <p:nvSpPr>
            <p:cNvPr id="213" name="TextBox 212"/>
            <p:cNvSpPr txBox="1"/>
            <p:nvPr/>
          </p:nvSpPr>
          <p:spPr>
            <a:xfrm>
              <a:off x="8719433" y="2476888"/>
              <a:ext cx="424567" cy="219291"/>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IN" sz="825" b="0" i="0" u="none" strike="noStrike" kern="0" cap="none" spc="0" normalizeH="0" baseline="0" noProof="0" dirty="0">
                  <a:ln>
                    <a:noFill/>
                  </a:ln>
                  <a:solidFill>
                    <a:srgbClr val="000000"/>
                  </a:solidFill>
                  <a:effectLst/>
                  <a:uLnTx/>
                  <a:uFillTx/>
                  <a:latin typeface="Helvetica" panose="020B0604020202020204" pitchFamily="34" charset="0"/>
                  <a:sym typeface="Helvetica" panose="020B0604020202020204" pitchFamily="34" charset="0"/>
                </a:rPr>
                <a:t>CRM</a:t>
              </a:r>
            </a:p>
          </p:txBody>
        </p:sp>
        <p:cxnSp>
          <p:nvCxnSpPr>
            <p:cNvPr id="214" name="Elbow Connector 213"/>
            <p:cNvCxnSpPr>
              <a:stCxn id="167" idx="3"/>
              <a:endCxn id="172" idx="1"/>
            </p:cNvCxnSpPr>
            <p:nvPr/>
          </p:nvCxnSpPr>
          <p:spPr>
            <a:xfrm flipV="1">
              <a:off x="1639680" y="3598414"/>
              <a:ext cx="155582" cy="434981"/>
            </a:xfrm>
            <a:prstGeom prst="bentConnector3">
              <a:avLst/>
            </a:prstGeom>
            <a:noFill/>
            <a:ln w="6350" cap="flat" cmpd="sng" algn="ctr">
              <a:solidFill>
                <a:srgbClr val="5B9BD5"/>
              </a:solidFill>
              <a:prstDash val="solid"/>
              <a:miter lim="800000"/>
              <a:tailEnd type="triangle"/>
            </a:ln>
            <a:effectLst/>
          </p:spPr>
        </p:cxnSp>
      </p:grpSp>
      <p:grpSp>
        <p:nvGrpSpPr>
          <p:cNvPr id="215" name="Group 5"/>
          <p:cNvGrpSpPr>
            <a:grpSpLocks noChangeAspect="1"/>
          </p:cNvGrpSpPr>
          <p:nvPr/>
        </p:nvGrpSpPr>
        <p:grpSpPr bwMode="auto">
          <a:xfrm>
            <a:off x="11096231" y="6441244"/>
            <a:ext cx="764976" cy="130071"/>
            <a:chOff x="5094" y="3939"/>
            <a:chExt cx="1488" cy="255"/>
          </a:xfrm>
        </p:grpSpPr>
        <p:sp>
          <p:nvSpPr>
            <p:cNvPr id="216"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217"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218"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219"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68" name="Picture 2" descr="mYndNext"/>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48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5938" y="12584"/>
            <a:ext cx="12182888" cy="703354"/>
          </a:xfrm>
          <a:prstGeom prst="rect">
            <a:avLst/>
          </a:prstGeom>
        </p:spPr>
      </p:pic>
      <p:sp>
        <p:nvSpPr>
          <p:cNvPr id="26" name="Rounded Rectangle 25"/>
          <p:cNvSpPr/>
          <p:nvPr/>
        </p:nvSpPr>
        <p:spPr>
          <a:xfrm>
            <a:off x="8137098" y="1078733"/>
            <a:ext cx="3862593" cy="3924366"/>
          </a:xfrm>
          <a:prstGeom prst="roundRect">
            <a:avLst>
              <a:gd name="adj" fmla="val 5413"/>
            </a:avLst>
          </a:prstGeom>
          <a:solidFill>
            <a:srgbClr val="E5F1FB">
              <a:alpha val="27000"/>
            </a:srgbClr>
          </a:solidFill>
          <a:ln w="57150">
            <a:solidFill>
              <a:srgbClr val="A4ED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sp>
        <p:nvSpPr>
          <p:cNvPr id="2" name="Rounded Rectangle 1"/>
          <p:cNvSpPr/>
          <p:nvPr/>
        </p:nvSpPr>
        <p:spPr>
          <a:xfrm>
            <a:off x="4124263" y="1067415"/>
            <a:ext cx="3862593" cy="3924366"/>
          </a:xfrm>
          <a:prstGeom prst="roundRect">
            <a:avLst>
              <a:gd name="adj" fmla="val 4248"/>
            </a:avLst>
          </a:prstGeom>
          <a:solidFill>
            <a:srgbClr val="FCFBD1">
              <a:alpha val="1000"/>
            </a:srgb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pic>
        <p:nvPicPr>
          <p:cNvPr id="3" name="Picture 2"/>
          <p:cNvPicPr>
            <a:picLocks noChangeAspect="1"/>
          </p:cNvPicPr>
          <p:nvPr/>
        </p:nvPicPr>
        <p:blipFill>
          <a:blip r:embed="rId3"/>
          <a:stretch>
            <a:fillRect/>
          </a:stretch>
        </p:blipFill>
        <p:spPr>
          <a:xfrm>
            <a:off x="5939" y="885505"/>
            <a:ext cx="3941577" cy="5971602"/>
          </a:xfrm>
          <a:prstGeom prst="rect">
            <a:avLst/>
          </a:prstGeom>
          <a:solidFill>
            <a:schemeClr val="accent5">
              <a:lumMod val="75000"/>
            </a:schemeClr>
          </a:solidFill>
        </p:spPr>
      </p:pic>
      <p:sp>
        <p:nvSpPr>
          <p:cNvPr id="25" name="TextBox 24"/>
          <p:cNvSpPr txBox="1"/>
          <p:nvPr/>
        </p:nvSpPr>
        <p:spPr>
          <a:xfrm>
            <a:off x="284355" y="179988"/>
            <a:ext cx="6465040" cy="523092"/>
          </a:xfrm>
          <a:prstGeom prst="rect">
            <a:avLst/>
          </a:prstGeom>
          <a:noFill/>
          <a:effectLst/>
        </p:spPr>
        <p:txBody>
          <a:bodyPr wrap="none" rtlCol="0">
            <a:spAutoFit/>
          </a:bodyPr>
          <a:lstStyle/>
          <a:p>
            <a:pPr defTabSz="914126" fontAlgn="auto">
              <a:spcBef>
                <a:spcPts val="0"/>
              </a:spcBef>
              <a:spcAft>
                <a:spcPts val="0"/>
              </a:spcAft>
            </a:pPr>
            <a:r>
              <a:rPr lang="en-IN" sz="2799" dirty="0">
                <a:solidFill>
                  <a:srgbClr val="E7E6E6">
                    <a:lumMod val="50000"/>
                  </a:srgbClr>
                </a:solidFill>
                <a:latin typeface="Calibri" panose="020F0502020204030204"/>
              </a:rPr>
              <a:t>Global Top-Tier Software Product Company</a:t>
            </a:r>
          </a:p>
        </p:txBody>
      </p:sp>
      <p:sp>
        <p:nvSpPr>
          <p:cNvPr id="35" name="TextBox 34"/>
          <p:cNvSpPr txBox="1"/>
          <p:nvPr/>
        </p:nvSpPr>
        <p:spPr>
          <a:xfrm>
            <a:off x="170649" y="1793663"/>
            <a:ext cx="3492179" cy="3640740"/>
          </a:xfrm>
          <a:prstGeom prst="rect">
            <a:avLst/>
          </a:prstGeom>
          <a:noFill/>
        </p:spPr>
        <p:txBody>
          <a:bodyPr wrap="square" rtlCol="0">
            <a:spAutoFit/>
          </a:bodyPr>
          <a:lstStyle/>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All LOBs feel a lack of BI capabilities, data and infra that are agile, robust and anticipate business demands</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BI siloes pervade, impeding BI talent acquisition, </a:t>
            </a:r>
            <a:r>
              <a:rPr lang="en-US" sz="1200" b="1" i="1" dirty="0" err="1">
                <a:solidFill>
                  <a:srgbClr val="FCFBD1"/>
                </a:solidFill>
                <a:latin typeface="Calibri" panose="020F0502020204030204"/>
              </a:rPr>
              <a:t>fungibility</a:t>
            </a:r>
            <a:r>
              <a:rPr lang="en-US" sz="1200" b="1" i="1" dirty="0">
                <a:solidFill>
                  <a:srgbClr val="FCFBD1"/>
                </a:solidFill>
                <a:latin typeface="Calibri" panose="020F0502020204030204"/>
              </a:rPr>
              <a:t> and growth – 80% functions unique</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BI governance is non-existent: portfolio, architectural and data choices left to </a:t>
            </a:r>
            <a:r>
              <a:rPr lang="en-US" sz="1200" b="1" i="1" dirty="0" err="1">
                <a:solidFill>
                  <a:srgbClr val="FCFBD1"/>
                </a:solidFill>
                <a:latin typeface="Calibri" panose="020F0502020204030204"/>
              </a:rPr>
              <a:t>siloed</a:t>
            </a:r>
            <a:r>
              <a:rPr lang="en-US" sz="1200" b="1" i="1" dirty="0">
                <a:solidFill>
                  <a:srgbClr val="FCFBD1"/>
                </a:solidFill>
                <a:latin typeface="Calibri" panose="020F0502020204030204"/>
              </a:rPr>
              <a:t> efforts – 80% data duplication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BI capabilities are limited to “rearview” reporting;  no repeatable real-time  or analytic insights</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BI infrastructure is fragile, non-scalable, and under-invested – 4% of business spend on durable platform</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BI delivery relies heavily on slow, costly ad-hoc delivery – 50% of Global BI spend is ad-hoc </a:t>
            </a:r>
          </a:p>
          <a:p>
            <a:pPr marL="171450" marR="0" lvl="0" indent="-171450" defTabSz="914126" fontAlgn="auto">
              <a:lnSpc>
                <a:spcPct val="107000"/>
              </a:lnSpc>
              <a:spcBef>
                <a:spcPts val="0"/>
              </a:spcBef>
              <a:spcAft>
                <a:spcPts val="0"/>
              </a:spcAft>
              <a:buFont typeface="Courier New" panose="02070309020205020404" pitchFamily="49" charset="0"/>
              <a:buChar char="o"/>
              <a:defRPr/>
            </a:pPr>
            <a:r>
              <a:rPr lang="en-US" sz="1200" b="1" i="1" dirty="0">
                <a:solidFill>
                  <a:srgbClr val="FCFBD1"/>
                </a:solidFill>
                <a:latin typeface="Calibri" panose="020F0502020204030204"/>
              </a:rPr>
              <a:t>Lack of common BI technologies make it difficult to identify, acquire, and integrate required data</a:t>
            </a:r>
          </a:p>
        </p:txBody>
      </p:sp>
      <p:sp>
        <p:nvSpPr>
          <p:cNvPr id="36" name="TextBox 35"/>
          <p:cNvSpPr txBox="1"/>
          <p:nvPr/>
        </p:nvSpPr>
        <p:spPr>
          <a:xfrm>
            <a:off x="283383" y="1323299"/>
            <a:ext cx="1633356" cy="307697"/>
          </a:xfrm>
          <a:prstGeom prst="rect">
            <a:avLst/>
          </a:prstGeom>
          <a:noFill/>
        </p:spPr>
        <p:txBody>
          <a:bodyPr wrap="none" rtlCol="0">
            <a:spAutoFit/>
          </a:bodyPr>
          <a:lstStyle/>
          <a:p>
            <a:pPr defTabSz="914126" fontAlgn="auto">
              <a:spcBef>
                <a:spcPts val="0"/>
              </a:spcBef>
              <a:spcAft>
                <a:spcPts val="0"/>
              </a:spcAft>
            </a:pPr>
            <a:r>
              <a:rPr lang="en-IN" sz="1400" b="1" i="1" u="sng" dirty="0">
                <a:solidFill>
                  <a:srgbClr val="A4EDFE"/>
                </a:solidFill>
                <a:latin typeface="Calibri" panose="020F0502020204030204"/>
              </a:rPr>
              <a:t>Business Objectives</a:t>
            </a:r>
          </a:p>
        </p:txBody>
      </p:sp>
      <p:sp>
        <p:nvSpPr>
          <p:cNvPr id="38" name="TextBox 37"/>
          <p:cNvSpPr txBox="1"/>
          <p:nvPr/>
        </p:nvSpPr>
        <p:spPr>
          <a:xfrm>
            <a:off x="4291215" y="1701289"/>
            <a:ext cx="3492179" cy="3302827"/>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Data platform employs Data Lake a hybrid of SQL &amp; Big data stores. Integrated DW using Bus architecture &amp; conformed dimensions </a:t>
            </a:r>
          </a:p>
          <a:p>
            <a:pPr marL="342900" marR="0" lvl="0" indent="-342900">
              <a:lnSpc>
                <a:spcPct val="107000"/>
              </a:lnSpc>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Data Acquisition Platform (DAP) accelerates Data Acquisition. Self-serve reporting capabilities with Business data dictionaries</a:t>
            </a:r>
          </a:p>
          <a:p>
            <a:pPr marL="342900" marR="0" lvl="0" indent="-342900">
              <a:lnSpc>
                <a:spcPct val="107000"/>
              </a:lnSpc>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Certified Managed reports with 30 secs rendering SLA. Agile development providing quick business value to the business </a:t>
            </a:r>
          </a:p>
          <a:p>
            <a:pPr marL="342900" marR="0" lvl="0" indent="-342900">
              <a:lnSpc>
                <a:spcPct val="107000"/>
              </a:lnSpc>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Framework based ETL/ ELT development using MS technologies &amp; development accelerators for rapid development</a:t>
            </a:r>
          </a:p>
          <a:p>
            <a:pPr marL="342900" marR="0" lvl="0" indent="-342900">
              <a:lnSpc>
                <a:spcPct val="107000"/>
              </a:lnSpc>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BI university for end user training</a:t>
            </a:r>
          </a:p>
          <a:p>
            <a:pPr marL="342900" marR="0" lvl="0" indent="-342900">
              <a:lnSpc>
                <a:spcPct val="107000"/>
              </a:lnSpc>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BI on BI – Better user experience for our users, adoption, and internal metrics tracking</a:t>
            </a:r>
          </a:p>
          <a:p>
            <a:pPr marL="342900" marR="0" lvl="0" indent="-342900">
              <a:lnSpc>
                <a:spcPct val="107000"/>
              </a:lnSpc>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Automated environment monitoring &amp; proactive outage communication to business</a:t>
            </a:r>
          </a:p>
        </p:txBody>
      </p:sp>
      <p:sp>
        <p:nvSpPr>
          <p:cNvPr id="39" name="TextBox 38"/>
          <p:cNvSpPr txBox="1"/>
          <p:nvPr/>
        </p:nvSpPr>
        <p:spPr>
          <a:xfrm>
            <a:off x="4574311" y="1279794"/>
            <a:ext cx="1120528" cy="307697"/>
          </a:xfrm>
          <a:prstGeom prst="rect">
            <a:avLst/>
          </a:prstGeom>
          <a:noFill/>
        </p:spPr>
        <p:txBody>
          <a:bodyPr wrap="none" rtlCol="0">
            <a:spAutoFit/>
          </a:bodyPr>
          <a:lstStyle/>
          <a:p>
            <a:pPr defTabSz="914126" fontAlgn="auto">
              <a:spcBef>
                <a:spcPts val="0"/>
              </a:spcBef>
              <a:spcAft>
                <a:spcPts val="0"/>
              </a:spcAft>
            </a:pPr>
            <a:r>
              <a:rPr lang="en-IN" sz="1400" b="1" i="1">
                <a:solidFill>
                  <a:prstClr val="black"/>
                </a:solidFill>
                <a:latin typeface="Calibri" panose="020F0502020204030204"/>
              </a:rPr>
              <a:t>HCL Solution</a:t>
            </a:r>
          </a:p>
        </p:txBody>
      </p:sp>
      <p:sp>
        <p:nvSpPr>
          <p:cNvPr id="40" name="TextBox 39"/>
          <p:cNvSpPr txBox="1"/>
          <p:nvPr/>
        </p:nvSpPr>
        <p:spPr>
          <a:xfrm>
            <a:off x="8317536" y="1696832"/>
            <a:ext cx="3492179" cy="3356816"/>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Clear BI architecture &amp; governance that ensures durable, flexible capabilities and data that anticipates the business need </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Agile BI delivery process that accelerates incremental ROI</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Enhanced Self-service that empowers the business through discoverable, process-aligned reporting and visualization</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Real-time Performance Management that enables granular transparency to the pulse of the business execution Optimization and prediction</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Legacy silo data platforms retired with a scalable data mart for each LOB. Huge cost, quality and performance benefits realized.</a:t>
            </a:r>
          </a:p>
          <a:p>
            <a:pPr marL="342900" marR="0" lvl="0" indent="-342900">
              <a:lnSpc>
                <a:spcPct val="107000"/>
              </a:lnSpc>
              <a:spcBef>
                <a:spcPts val="0"/>
              </a:spcBef>
              <a:spcAft>
                <a:spcPts val="0"/>
              </a:spcAft>
              <a:buFont typeface="Symbol" panose="05050102010706020507" pitchFamily="18" charset="2"/>
              <a:buChar char=""/>
            </a:pPr>
            <a:r>
              <a:rPr lang="en-US"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Single version of truth achieved</a:t>
            </a:r>
          </a:p>
        </p:txBody>
      </p:sp>
      <p:sp>
        <p:nvSpPr>
          <p:cNvPr id="41" name="TextBox 40"/>
          <p:cNvSpPr txBox="1"/>
          <p:nvPr/>
        </p:nvSpPr>
        <p:spPr>
          <a:xfrm>
            <a:off x="8600631" y="1275337"/>
            <a:ext cx="1535918" cy="307697"/>
          </a:xfrm>
          <a:prstGeom prst="rect">
            <a:avLst/>
          </a:prstGeom>
          <a:noFill/>
        </p:spPr>
        <p:txBody>
          <a:bodyPr wrap="none" rtlCol="0">
            <a:spAutoFit/>
          </a:bodyPr>
          <a:lstStyle/>
          <a:p>
            <a:pPr defTabSz="914126" fontAlgn="auto">
              <a:spcBef>
                <a:spcPts val="0"/>
              </a:spcBef>
              <a:spcAft>
                <a:spcPts val="0"/>
              </a:spcAft>
            </a:pPr>
            <a:r>
              <a:rPr lang="en-IN" sz="1400" b="1" i="1">
                <a:solidFill>
                  <a:prstClr val="black"/>
                </a:solidFill>
                <a:latin typeface="Calibri" panose="020F0502020204030204"/>
              </a:rPr>
              <a:t>Customer Benefits</a:t>
            </a:r>
          </a:p>
        </p:txBody>
      </p:sp>
      <p:sp>
        <p:nvSpPr>
          <p:cNvPr id="44" name="TextBox 43"/>
          <p:cNvSpPr txBox="1"/>
          <p:nvPr/>
        </p:nvSpPr>
        <p:spPr>
          <a:xfrm>
            <a:off x="6170880" y="5586663"/>
            <a:ext cx="2429751" cy="830997"/>
          </a:xfrm>
          <a:prstGeom prst="rect">
            <a:avLst/>
          </a:prstGeom>
          <a:noFill/>
        </p:spPr>
        <p:txBody>
          <a:bodyPr wrap="square" rtlCol="0">
            <a:spAutoFit/>
          </a:bodyPr>
          <a:lstStyle/>
          <a:p>
            <a:pPr defTabSz="914126" fontAlgn="auto">
              <a:spcBef>
                <a:spcPts val="0"/>
              </a:spcBef>
              <a:spcAft>
                <a:spcPts val="0"/>
              </a:spcAft>
            </a:pPr>
            <a:r>
              <a:rPr lang="en-US" sz="1200" i="1" dirty="0">
                <a:solidFill>
                  <a:prstClr val="black"/>
                </a:solidFill>
                <a:latin typeface="Calibri" panose="020F0502020204030204" pitchFamily="34" charset="0"/>
              </a:rPr>
              <a:t>Microsoft SQL Server 2012/2014</a:t>
            </a:r>
          </a:p>
          <a:p>
            <a:pPr defTabSz="914126" fontAlgn="auto">
              <a:spcBef>
                <a:spcPts val="0"/>
              </a:spcBef>
              <a:spcAft>
                <a:spcPts val="0"/>
              </a:spcAft>
            </a:pPr>
            <a:r>
              <a:rPr lang="en-US" sz="1200" i="1" dirty="0">
                <a:solidFill>
                  <a:prstClr val="black"/>
                </a:solidFill>
                <a:latin typeface="Calibri" panose="020F0502020204030204" pitchFamily="34" charset="0"/>
              </a:rPr>
              <a:t>SSIS, SSAS, Tabular, Power BI</a:t>
            </a:r>
          </a:p>
          <a:p>
            <a:pPr defTabSz="914126" fontAlgn="auto">
              <a:spcBef>
                <a:spcPts val="0"/>
              </a:spcBef>
              <a:spcAft>
                <a:spcPts val="0"/>
              </a:spcAft>
            </a:pPr>
            <a:r>
              <a:rPr lang="en-US" sz="1200" i="1" dirty="0">
                <a:solidFill>
                  <a:prstClr val="black"/>
                </a:solidFill>
                <a:latin typeface="Calibri" panose="020F0502020204030204" pitchFamily="34" charset="0"/>
              </a:rPr>
              <a:t>Cosmos (MS Big Data), SharePoint</a:t>
            </a:r>
          </a:p>
          <a:p>
            <a:pPr defTabSz="914126" fontAlgn="auto">
              <a:spcBef>
                <a:spcPts val="0"/>
              </a:spcBef>
              <a:spcAft>
                <a:spcPts val="0"/>
              </a:spcAft>
            </a:pPr>
            <a:r>
              <a:rPr lang="en-US" sz="1200" i="1" dirty="0">
                <a:solidFill>
                  <a:prstClr val="black"/>
                </a:solidFill>
                <a:latin typeface="Calibri" panose="020F0502020204030204" pitchFamily="34" charset="0"/>
              </a:rPr>
              <a:t>VSO, MIST. Azure ML, R</a:t>
            </a:r>
          </a:p>
        </p:txBody>
      </p:sp>
      <p:sp>
        <p:nvSpPr>
          <p:cNvPr id="45" name="TextBox 44"/>
          <p:cNvSpPr txBox="1"/>
          <p:nvPr/>
        </p:nvSpPr>
        <p:spPr>
          <a:xfrm>
            <a:off x="4124262" y="5273135"/>
            <a:ext cx="1937911" cy="307697"/>
          </a:xfrm>
          <a:prstGeom prst="rect">
            <a:avLst/>
          </a:prstGeom>
          <a:noFill/>
        </p:spPr>
        <p:txBody>
          <a:bodyPr wrap="none" rtlCol="0">
            <a:spAutoFit/>
          </a:bodyPr>
          <a:lstStyle/>
          <a:p>
            <a:pPr defTabSz="914126" fontAlgn="auto">
              <a:spcBef>
                <a:spcPts val="0"/>
              </a:spcBef>
              <a:spcAft>
                <a:spcPts val="0"/>
              </a:spcAft>
            </a:pPr>
            <a:r>
              <a:rPr lang="en-IN" sz="1400" b="1" i="1" u="sng">
                <a:solidFill>
                  <a:srgbClr val="E7E6E6">
                    <a:lumMod val="50000"/>
                  </a:srgbClr>
                </a:solidFill>
                <a:latin typeface="Calibri" panose="020F0502020204030204"/>
              </a:rPr>
              <a:t>Technologies Leveraged</a:t>
            </a:r>
          </a:p>
        </p:txBody>
      </p:sp>
      <p:sp>
        <p:nvSpPr>
          <p:cNvPr id="46" name="Rectangle 45"/>
          <p:cNvSpPr/>
          <p:nvPr/>
        </p:nvSpPr>
        <p:spPr>
          <a:xfrm flipV="1">
            <a:off x="0" y="6813821"/>
            <a:ext cx="12188826" cy="4570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fontAlgn="auto">
              <a:spcBef>
                <a:spcPts val="0"/>
              </a:spcBef>
              <a:spcAft>
                <a:spcPts val="0"/>
              </a:spcAft>
            </a:pPr>
            <a:endParaRPr lang="en-IN" sz="1799">
              <a:solidFill>
                <a:prstClr val="white"/>
              </a:solidFill>
              <a:latin typeface="Calibri" panose="020F0502020204030204"/>
            </a:endParaRPr>
          </a:p>
        </p:txBody>
      </p:sp>
      <p:grpSp>
        <p:nvGrpSpPr>
          <p:cNvPr id="54" name="Group 5"/>
          <p:cNvGrpSpPr>
            <a:grpSpLocks noChangeAspect="1"/>
          </p:cNvGrpSpPr>
          <p:nvPr/>
        </p:nvGrpSpPr>
        <p:grpSpPr bwMode="auto">
          <a:xfrm>
            <a:off x="11096231" y="6441244"/>
            <a:ext cx="764976" cy="130071"/>
            <a:chOff x="5094" y="3939"/>
            <a:chExt cx="1488" cy="255"/>
          </a:xfrm>
        </p:grpSpPr>
        <p:sp>
          <p:nvSpPr>
            <p:cNvPr id="57" name="AutoShape 4"/>
            <p:cNvSpPr>
              <a:spLocks noChangeAspect="1" noChangeArrowheads="1" noTextEdit="1"/>
            </p:cNvSpPr>
            <p:nvPr userDrawn="1"/>
          </p:nvSpPr>
          <p:spPr bwMode="auto">
            <a:xfrm>
              <a:off x="5094" y="3939"/>
              <a:ext cx="14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126"/>
              <a:endParaRPr lang="en-US" sz="3599">
                <a:solidFill>
                  <a:srgbClr val="000000"/>
                </a:solidFill>
                <a:latin typeface="Calibri" panose="020F0502020204030204"/>
              </a:endParaRPr>
            </a:p>
          </p:txBody>
        </p:sp>
        <p:sp>
          <p:nvSpPr>
            <p:cNvPr id="58" name="Freeform 6"/>
            <p:cNvSpPr>
              <a:spLocks/>
            </p:cNvSpPr>
            <p:nvPr userDrawn="1"/>
          </p:nvSpPr>
          <p:spPr bwMode="auto">
            <a:xfrm>
              <a:off x="5122" y="3965"/>
              <a:ext cx="555" cy="194"/>
            </a:xfrm>
            <a:custGeom>
              <a:avLst/>
              <a:gdLst>
                <a:gd name="T0" fmla="*/ 0 w 555"/>
                <a:gd name="T1" fmla="*/ 194 h 194"/>
                <a:gd name="T2" fmla="*/ 156 w 555"/>
                <a:gd name="T3" fmla="*/ 194 h 194"/>
                <a:gd name="T4" fmla="*/ 189 w 555"/>
                <a:gd name="T5" fmla="*/ 116 h 194"/>
                <a:gd name="T6" fmla="*/ 343 w 555"/>
                <a:gd name="T7" fmla="*/ 116 h 194"/>
                <a:gd name="T8" fmla="*/ 310 w 555"/>
                <a:gd name="T9" fmla="*/ 194 h 194"/>
                <a:gd name="T10" fmla="*/ 468 w 555"/>
                <a:gd name="T11" fmla="*/ 194 h 194"/>
                <a:gd name="T12" fmla="*/ 555 w 555"/>
                <a:gd name="T13" fmla="*/ 0 h 194"/>
                <a:gd name="T14" fmla="*/ 395 w 555"/>
                <a:gd name="T15" fmla="*/ 0 h 194"/>
                <a:gd name="T16" fmla="*/ 366 w 555"/>
                <a:gd name="T17" fmla="*/ 66 h 194"/>
                <a:gd name="T18" fmla="*/ 213 w 555"/>
                <a:gd name="T19" fmla="*/ 66 h 194"/>
                <a:gd name="T20" fmla="*/ 241 w 555"/>
                <a:gd name="T21" fmla="*/ 0 h 194"/>
                <a:gd name="T22" fmla="*/ 85 w 555"/>
                <a:gd name="T23" fmla="*/ 0 h 194"/>
                <a:gd name="T24" fmla="*/ 0 w 555"/>
                <a:gd name="T25" fmla="*/ 194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5" h="194">
                  <a:moveTo>
                    <a:pt x="0" y="194"/>
                  </a:moveTo>
                  <a:lnTo>
                    <a:pt x="156" y="194"/>
                  </a:lnTo>
                  <a:lnTo>
                    <a:pt x="189" y="116"/>
                  </a:lnTo>
                  <a:lnTo>
                    <a:pt x="343" y="116"/>
                  </a:lnTo>
                  <a:lnTo>
                    <a:pt x="310" y="194"/>
                  </a:lnTo>
                  <a:lnTo>
                    <a:pt x="468" y="194"/>
                  </a:lnTo>
                  <a:lnTo>
                    <a:pt x="555" y="0"/>
                  </a:lnTo>
                  <a:lnTo>
                    <a:pt x="395" y="0"/>
                  </a:lnTo>
                  <a:lnTo>
                    <a:pt x="366" y="66"/>
                  </a:lnTo>
                  <a:lnTo>
                    <a:pt x="213" y="66"/>
                  </a:lnTo>
                  <a:lnTo>
                    <a:pt x="241" y="0"/>
                  </a:lnTo>
                  <a:lnTo>
                    <a:pt x="85" y="0"/>
                  </a:lnTo>
                  <a:lnTo>
                    <a:pt x="0" y="194"/>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59" name="Freeform 7"/>
            <p:cNvSpPr>
              <a:spLocks/>
            </p:cNvSpPr>
            <p:nvPr userDrawn="1"/>
          </p:nvSpPr>
          <p:spPr bwMode="auto">
            <a:xfrm>
              <a:off x="5649" y="3949"/>
              <a:ext cx="524" cy="222"/>
            </a:xfrm>
            <a:custGeom>
              <a:avLst/>
              <a:gdLst>
                <a:gd name="T0" fmla="*/ 27472 w 222"/>
                <a:gd name="T1" fmla="*/ 6096 h 94"/>
                <a:gd name="T2" fmla="*/ 38398 w 222"/>
                <a:gd name="T3" fmla="*/ 6096 h 94"/>
                <a:gd name="T4" fmla="*/ 31506 w 222"/>
                <a:gd name="T5" fmla="*/ 1393 h 94"/>
                <a:gd name="T6" fmla="*/ 5865 w 222"/>
                <a:gd name="T7" fmla="*/ 4322 h 94"/>
                <a:gd name="T8" fmla="*/ 5337 w 222"/>
                <a:gd name="T9" fmla="*/ 14251 h 94"/>
                <a:gd name="T10" fmla="*/ 26448 w 222"/>
                <a:gd name="T11" fmla="*/ 15053 h 94"/>
                <a:gd name="T12" fmla="*/ 36125 w 222"/>
                <a:gd name="T13" fmla="*/ 10736 h 94"/>
                <a:gd name="T14" fmla="*/ 25048 w 222"/>
                <a:gd name="T15" fmla="*/ 10736 h 94"/>
                <a:gd name="T16" fmla="*/ 19556 w 222"/>
                <a:gd name="T17" fmla="*/ 12477 h 94"/>
                <a:gd name="T18" fmla="*/ 13622 w 222"/>
                <a:gd name="T19" fmla="*/ 8311 h 94"/>
                <a:gd name="T20" fmla="*/ 21763 w 222"/>
                <a:gd name="T21" fmla="*/ 4322 h 94"/>
                <a:gd name="T22" fmla="*/ 27472 w 222"/>
                <a:gd name="T23" fmla="*/ 6096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2" h="94">
                  <a:moveTo>
                    <a:pt x="159" y="35"/>
                  </a:moveTo>
                  <a:cubicBezTo>
                    <a:pt x="222" y="35"/>
                    <a:pt x="222" y="35"/>
                    <a:pt x="222" y="35"/>
                  </a:cubicBezTo>
                  <a:cubicBezTo>
                    <a:pt x="221" y="21"/>
                    <a:pt x="208" y="12"/>
                    <a:pt x="182" y="8"/>
                  </a:cubicBezTo>
                  <a:cubicBezTo>
                    <a:pt x="130" y="0"/>
                    <a:pt x="74" y="3"/>
                    <a:pt x="34" y="25"/>
                  </a:cubicBezTo>
                  <a:cubicBezTo>
                    <a:pt x="2" y="43"/>
                    <a:pt x="0" y="69"/>
                    <a:pt x="31" y="82"/>
                  </a:cubicBezTo>
                  <a:cubicBezTo>
                    <a:pt x="58" y="93"/>
                    <a:pt x="113" y="94"/>
                    <a:pt x="153" y="87"/>
                  </a:cubicBezTo>
                  <a:cubicBezTo>
                    <a:pt x="179" y="83"/>
                    <a:pt x="198" y="74"/>
                    <a:pt x="209" y="62"/>
                  </a:cubicBezTo>
                  <a:cubicBezTo>
                    <a:pt x="145" y="62"/>
                    <a:pt x="145" y="62"/>
                    <a:pt x="145" y="62"/>
                  </a:cubicBezTo>
                  <a:cubicBezTo>
                    <a:pt x="137" y="68"/>
                    <a:pt x="126" y="71"/>
                    <a:pt x="113" y="72"/>
                  </a:cubicBezTo>
                  <a:cubicBezTo>
                    <a:pt x="77" y="72"/>
                    <a:pt x="72" y="61"/>
                    <a:pt x="79" y="48"/>
                  </a:cubicBezTo>
                  <a:cubicBezTo>
                    <a:pt x="86" y="34"/>
                    <a:pt x="102" y="25"/>
                    <a:pt x="126" y="25"/>
                  </a:cubicBezTo>
                  <a:cubicBezTo>
                    <a:pt x="145" y="24"/>
                    <a:pt x="154" y="28"/>
                    <a:pt x="159" y="35"/>
                  </a:cubicBez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sp>
          <p:nvSpPr>
            <p:cNvPr id="60" name="Freeform 8"/>
            <p:cNvSpPr>
              <a:spLocks/>
            </p:cNvSpPr>
            <p:nvPr userDrawn="1"/>
          </p:nvSpPr>
          <p:spPr bwMode="auto">
            <a:xfrm>
              <a:off x="6162" y="3965"/>
              <a:ext cx="403" cy="194"/>
            </a:xfrm>
            <a:custGeom>
              <a:avLst/>
              <a:gdLst>
                <a:gd name="T0" fmla="*/ 248 w 403"/>
                <a:gd name="T1" fmla="*/ 0 h 194"/>
                <a:gd name="T2" fmla="*/ 181 w 403"/>
                <a:gd name="T3" fmla="*/ 146 h 194"/>
                <a:gd name="T4" fmla="*/ 403 w 403"/>
                <a:gd name="T5" fmla="*/ 146 h 194"/>
                <a:gd name="T6" fmla="*/ 385 w 403"/>
                <a:gd name="T7" fmla="*/ 194 h 194"/>
                <a:gd name="T8" fmla="*/ 0 w 403"/>
                <a:gd name="T9" fmla="*/ 194 h 194"/>
                <a:gd name="T10" fmla="*/ 87 w 403"/>
                <a:gd name="T11" fmla="*/ 0 h 194"/>
                <a:gd name="T12" fmla="*/ 248 w 403"/>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3" h="194">
                  <a:moveTo>
                    <a:pt x="248" y="0"/>
                  </a:moveTo>
                  <a:lnTo>
                    <a:pt x="181" y="146"/>
                  </a:lnTo>
                  <a:lnTo>
                    <a:pt x="403" y="146"/>
                  </a:lnTo>
                  <a:lnTo>
                    <a:pt x="385" y="194"/>
                  </a:lnTo>
                  <a:lnTo>
                    <a:pt x="0" y="194"/>
                  </a:lnTo>
                  <a:lnTo>
                    <a:pt x="87" y="0"/>
                  </a:lnTo>
                  <a:lnTo>
                    <a:pt x="248" y="0"/>
                  </a:lnTo>
                  <a:close/>
                </a:path>
              </a:pathLst>
            </a:custGeom>
            <a:solidFill>
              <a:srgbClr val="0052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26"/>
              <a:endParaRPr lang="en-US" sz="3599">
                <a:solidFill>
                  <a:srgbClr val="000000"/>
                </a:solidFill>
                <a:latin typeface="Calibri" panose="020F0502020204030204"/>
              </a:endParaRPr>
            </a:p>
          </p:txBody>
        </p:sp>
      </p:grpSp>
      <p:pic>
        <p:nvPicPr>
          <p:cNvPr id="21" name="Picture 2" descr="mYndNex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32802" y="82306"/>
            <a:ext cx="1291834" cy="52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709344"/>
      </p:ext>
    </p:extLst>
  </p:cSld>
  <p:clrMapOvr>
    <a:masterClrMapping/>
  </p:clrMapOvr>
</p:sld>
</file>

<file path=ppt/theme/theme1.xml><?xml version="1.0" encoding="utf-8"?>
<a:theme xmlns:a="http://schemas.openxmlformats.org/drawingml/2006/main" name="1_HCL Template">
  <a:themeElements>
    <a:clrScheme name="HC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C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6699"/>
        </a:solidFill>
        <a:ln w="3175" cap="flat" cmpd="sng" algn="ctr">
          <a:solidFill>
            <a:schemeClr val="tx1"/>
          </a:solidFill>
          <a:prstDash val="solid"/>
          <a:miter lim="800000"/>
          <a:headEnd type="none" w="sm" len="sm"/>
          <a:tailEnd type="triangl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0" i="0" u="none" strike="noStrike" cap="none" normalizeH="0" baseline="0" smtClean="0">
            <a:ln>
              <a:noFill/>
            </a:ln>
            <a:solidFill>
              <a:schemeClr val="tx1"/>
            </a:solidFill>
            <a:effectLst/>
            <a:latin typeface="Arial" charset="0"/>
          </a:defRPr>
        </a:defPPr>
      </a:lstStyle>
    </a:spDef>
    <a:lnDef>
      <a:spPr bwMode="auto">
        <a:solidFill>
          <a:schemeClr val="accent1"/>
        </a:solidFill>
        <a:ln w="3175" cap="flat" cmpd="sng" algn="ctr">
          <a:solidFill>
            <a:schemeClr val="tx1"/>
          </a:solidFill>
          <a:prstDash val="solid"/>
          <a:miter lim="800000"/>
          <a:headEnd type="none" w="sm" len="sm"/>
          <a:tailEnd type="none" w="med" len="med"/>
        </a:ln>
        <a:effectLst/>
      </a:spPr>
      <a:bodyPr/>
      <a:lstStyle/>
    </a:lnDef>
    <a:txDef>
      <a:spPr>
        <a:noFill/>
      </a:spPr>
      <a:bodyPr wrap="none" rtlCol="0">
        <a:spAutoFit/>
      </a:bodyPr>
      <a:lstStyle>
        <a:defPPr algn="l">
          <a:defRPr sz="1800" dirty="0">
            <a:latin typeface="Calibri" panose="020F0502020204030204" pitchFamily="34" charset="0"/>
            <a:cs typeface="Calibri" panose="020F0502020204030204" pitchFamily="34" charset="0"/>
          </a:defRPr>
        </a:defPPr>
      </a:lstStyle>
    </a:txDef>
  </a:objectDefaults>
  <a:extraClrSchemeLst>
    <a:extraClrScheme>
      <a:clrScheme name="HCL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CL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CL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CL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CL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CL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CL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CL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CL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CL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CL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CL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170C9BF1B4C440B1B39F149B74D52C" ma:contentTypeVersion="4" ma:contentTypeDescription="Create a new document." ma:contentTypeScope="" ma:versionID="09e1c675fb1681bcc9eb9da8498026e1">
  <xsd:schema xmlns:xsd="http://www.w3.org/2001/XMLSchema" xmlns:xs="http://www.w3.org/2001/XMLSchema" xmlns:p="http://schemas.microsoft.com/office/2006/metadata/properties" xmlns:ns2="faba052d-1d38-4674-bd35-db6bff6bcbb8" xmlns:ns3="1c7544a7-b7d6-4411-b41f-0977148b6fc4" targetNamespace="http://schemas.microsoft.com/office/2006/metadata/properties" ma:root="true" ma:fieldsID="efd49c9d089d33b3a1e6b3c429b760ff" ns2:_="" ns3:_="">
    <xsd:import namespace="faba052d-1d38-4674-bd35-db6bff6bcbb8"/>
    <xsd:import namespace="1c7544a7-b7d6-4411-b41f-0977148b6f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a052d-1d38-4674-bd35-db6bff6bc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7544a7-b7d6-4411-b41f-0977148b6f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c7544a7-b7d6-4411-b41f-0977148b6fc4">
      <UserInfo>
        <DisplayName>Dinesh Choudhary</DisplayName>
        <AccountId>12</AccountId>
        <AccountType/>
      </UserInfo>
      <UserInfo>
        <DisplayName>Jitesh Jain</DisplayName>
        <AccountId>13</AccountId>
        <AccountType/>
      </UserInfo>
      <UserInfo>
        <DisplayName>Subramanian Murukesan</DisplayName>
        <AccountId>14</AccountId>
        <AccountType/>
      </UserInfo>
      <UserInfo>
        <DisplayName>Meyyarasu Natarajan</DisplayName>
        <AccountId>15</AccountId>
        <AccountType/>
      </UserInfo>
      <UserInfo>
        <DisplayName>Haritha Sarma Nimishakavi</DisplayName>
        <AccountId>16</AccountId>
        <AccountType/>
      </UserInfo>
      <UserInfo>
        <DisplayName>Sriram BS</DisplayName>
        <AccountId>17</AccountId>
        <AccountType/>
      </UserInfo>
      <UserInfo>
        <DisplayName>Ravibabu Gandham</DisplayName>
        <AccountId>21</AccountId>
        <AccountType/>
      </UserInfo>
      <UserInfo>
        <DisplayName>Santosh Takalkar</DisplayName>
        <AccountId>22</AccountId>
        <AccountType/>
      </UserInfo>
      <UserInfo>
        <DisplayName>Sankar Nag (HCL Financial Services)</DisplayName>
        <AccountId>19</AccountId>
        <AccountType/>
      </UserInfo>
      <UserInfo>
        <DisplayName>Sudharsanan Mounissamy</DisplayName>
        <AccountId>20</AccountId>
        <AccountType/>
      </UserInfo>
      <UserInfo>
        <DisplayName>Guru Durga Nagendra Rao Kamakolanu</DisplayName>
        <AccountId>23</AccountId>
        <AccountType/>
      </UserInfo>
    </SharedWithUsers>
  </documentManagement>
</p:properties>
</file>

<file path=customXml/itemProps1.xml><?xml version="1.0" encoding="utf-8"?>
<ds:datastoreItem xmlns:ds="http://schemas.openxmlformats.org/officeDocument/2006/customXml" ds:itemID="{BD36D320-4112-4E16-9E48-E360E4106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a052d-1d38-4674-bd35-db6bff6bcbb8"/>
    <ds:schemaRef ds:uri="1c7544a7-b7d6-4411-b41f-0977148b6f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AA302C-9E61-4A68-B4BB-EC71007185B7}">
  <ds:schemaRefs>
    <ds:schemaRef ds:uri="http://schemas.microsoft.com/sharepoint/v3/contenttype/forms"/>
  </ds:schemaRefs>
</ds:datastoreItem>
</file>

<file path=customXml/itemProps3.xml><?xml version="1.0" encoding="utf-8"?>
<ds:datastoreItem xmlns:ds="http://schemas.openxmlformats.org/officeDocument/2006/customXml" ds:itemID="{E89BAAA1-6254-4497-8DA6-8D13B110F61D}">
  <ds:schemaRefs>
    <ds:schemaRef ds:uri="http://purl.org/dc/elements/1.1/"/>
    <ds:schemaRef ds:uri="faba052d-1d38-4674-bd35-db6bff6bcbb8"/>
    <ds:schemaRef ds:uri="http://schemas.openxmlformats.org/package/2006/metadata/core-properties"/>
    <ds:schemaRef ds:uri="http://schemas.microsoft.com/office/2006/metadata/properties"/>
    <ds:schemaRef ds:uri="http://schemas.microsoft.com/office/infopath/2007/PartnerControls"/>
    <ds:schemaRef ds:uri="http://purl.org/dc/dcmitype/"/>
    <ds:schemaRef ds:uri="http://schemas.microsoft.com/office/2006/documentManagement/types"/>
    <ds:schemaRef ds:uri="http://www.w3.org/XML/1998/namespace"/>
    <ds:schemaRef ds:uri="1c7544a7-b7d6-4411-b41f-0977148b6fc4"/>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871</TotalTime>
  <Words>2912</Words>
  <Application>Microsoft Office PowerPoint</Application>
  <PresentationFormat>Custom</PresentationFormat>
  <Paragraphs>334</Paragraphs>
  <Slides>26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Courier New</vt:lpstr>
      <vt:lpstr>Helvetica</vt:lpstr>
      <vt:lpstr>Symbol</vt:lpstr>
      <vt:lpstr>Wingdings</vt:lpstr>
      <vt:lpstr>Wingdings 2</vt:lpstr>
      <vt:lpstr>1_HCL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Embedded Systems</Manager>
  <Company>HCL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Processing Expertise</dc:title>
  <dc:subject>Customer Presentation</dc:subject>
  <dc:creator>Parmeet Singh Sethi</dc:creator>
  <cp:lastModifiedBy>Arup Kumar Pal</cp:lastModifiedBy>
  <cp:revision>34</cp:revision>
  <cp:lastPrinted>2002-02-08T05:45:16Z</cp:lastPrinted>
  <dcterms:created xsi:type="dcterms:W3CDTF">2002-02-05T06:41:08Z</dcterms:created>
  <dcterms:modified xsi:type="dcterms:W3CDTF">2019-06-10T04:39:00Z</dcterms:modified>
  <cp:category>Presentations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26 June 2003</vt:lpwstr>
  </property>
  <property fmtid="{D5CDD505-2E9C-101B-9397-08002B2CF9AE}" pid="3" name="ContentTypeId">
    <vt:lpwstr>0x010100A0170C9BF1B4C440B1B39F149B74D52C</vt:lpwstr>
  </property>
  <property fmtid="{D5CDD505-2E9C-101B-9397-08002B2CF9AE}" pid="4" name="Classification">
    <vt:lpwstr>null</vt:lpwstr>
  </property>
  <property fmtid="{D5CDD505-2E9C-101B-9397-08002B2CF9AE}" pid="5" name="AuthorIds_UIVersion_1024">
    <vt:lpwstr>31,6</vt:lpwstr>
  </property>
  <property fmtid="{D5CDD505-2E9C-101B-9397-08002B2CF9AE}" pid="6" name="TitusGUID">
    <vt:lpwstr>32845d42-3a29-468f-b684-65a4c402eeac</vt:lpwstr>
  </property>
  <property fmtid="{D5CDD505-2E9C-101B-9397-08002B2CF9AE}" pid="7" name="AuthorIds_UIVersion_71680">
    <vt:lpwstr>6</vt:lpwstr>
  </property>
  <property fmtid="{D5CDD505-2E9C-101B-9397-08002B2CF9AE}" pid="8" name="AuthorIds_UIVersion_83456">
    <vt:lpwstr>18,6</vt:lpwstr>
  </property>
  <property fmtid="{D5CDD505-2E9C-101B-9397-08002B2CF9AE}" pid="9" name="AuthorIds_UIVersion_120832">
    <vt:lpwstr>16</vt:lpwstr>
  </property>
  <property fmtid="{D5CDD505-2E9C-101B-9397-08002B2CF9AE}" pid="10" name="AuthorIds_UIVersion_145920">
    <vt:lpwstr>6</vt:lpwstr>
  </property>
  <property fmtid="{D5CDD505-2E9C-101B-9397-08002B2CF9AE}" pid="11" name="AuthorIds_UIVersion_1536">
    <vt:lpwstr>6</vt:lpwstr>
  </property>
  <property fmtid="{D5CDD505-2E9C-101B-9397-08002B2CF9AE}" pid="12" name="HCLClassification">
    <vt:lpwstr>null</vt:lpwstr>
  </property>
</Properties>
</file>